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2" r:id="rId1"/>
  </p:sldMasterIdLst>
  <p:notesMasterIdLst>
    <p:notesMasterId r:id="rId20"/>
  </p:notesMasterIdLst>
  <p:sldIdLst>
    <p:sldId id="322" r:id="rId2"/>
    <p:sldId id="342" r:id="rId3"/>
    <p:sldId id="327" r:id="rId4"/>
    <p:sldId id="328" r:id="rId5"/>
    <p:sldId id="350" r:id="rId6"/>
    <p:sldId id="344" r:id="rId7"/>
    <p:sldId id="330" r:id="rId8"/>
    <p:sldId id="332" r:id="rId9"/>
    <p:sldId id="343" r:id="rId10"/>
    <p:sldId id="346" r:id="rId11"/>
    <p:sldId id="348" r:id="rId12"/>
    <p:sldId id="349" r:id="rId13"/>
    <p:sldId id="333" r:id="rId14"/>
    <p:sldId id="335" r:id="rId15"/>
    <p:sldId id="340" r:id="rId16"/>
    <p:sldId id="336" r:id="rId17"/>
    <p:sldId id="331" r:id="rId18"/>
    <p:sldId id="341" r:id="rId19"/>
  </p:sldIdLst>
  <p:sldSz cx="12192000" cy="6858000"/>
  <p:notesSz cx="6858000" cy="9144000"/>
  <p:defaultTextStyle>
    <a:defPPr>
      <a:defRPr lang="en-I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4993"/>
    <a:srgbClr val="31509C"/>
    <a:srgbClr val="2E4A96"/>
    <a:srgbClr val="25282A"/>
    <a:srgbClr val="3F43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67"/>
    <p:restoredTop sz="96327"/>
  </p:normalViewPr>
  <p:slideViewPr>
    <p:cSldViewPr snapToGrid="0" snapToObjects="1">
      <p:cViewPr varScale="1">
        <p:scale>
          <a:sx n="121" d="100"/>
          <a:sy n="121" d="100"/>
        </p:scale>
        <p:origin x="1013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45243-4B09-43A7-8A34-D2F18F7C0C4B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F5852-280A-424B-8D46-DFD7DE04F5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291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5630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82570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84053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453344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111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99697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312730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561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90227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5057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37130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5381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20389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06834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030353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11EECCD-28DD-13E3-E900-601FCD44E7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EA81593-DF33-1D32-A28D-3627E123CDAF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9D30239F-6F28-0787-FBCD-34F620A9587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4A2FDD-354F-0B3B-90B4-882041498F1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A0ACB2-B3D3-4D52-B7D6-D615CD69ABFB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43716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Liti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Text&#10;&#10;Description automatically generated">
            <a:extLst>
              <a:ext uri="{FF2B5EF4-FFF2-40B4-BE49-F238E27FC236}">
                <a16:creationId xmlns:a16="http://schemas.microsoft.com/office/drawing/2014/main" id="{79AC7B95-D0E7-024A-B6D1-29E83C162FE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1EABC201-C2D6-774A-9311-ACA729B34510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AB19E0-98B1-1544-8D66-AAAA653CE6A1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6200000">
            <a:off x="5419030" y="97971"/>
            <a:ext cx="135394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8654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millifyrirsogn_1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5256212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825625"/>
            <a:ext cx="525621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84474"/>
            <a:ext cx="9915298" cy="2886983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A1BFE3E8-7445-6D40-A412-8B0E2930E91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39E7204-0730-D04A-98FD-B9C2DAD3DA5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64990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millifyrirsogn_2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9915298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825625"/>
            <a:ext cx="480989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784474"/>
            <a:ext cx="4809898" cy="2974069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1BA647A9-8690-2549-9CCB-99B1356D8764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5807339" y="1825625"/>
            <a:ext cx="4809898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9D12D5E5-3338-544C-A751-5EE0A4B55857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5807339" y="2784474"/>
            <a:ext cx="4809898" cy="2974069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21" name="Picture 20" descr="Text&#10;&#10;Description automatically generated">
            <a:extLst>
              <a:ext uri="{FF2B5EF4-FFF2-40B4-BE49-F238E27FC236}">
                <a16:creationId xmlns:a16="http://schemas.microsoft.com/office/drawing/2014/main" id="{4679681C-3456-D449-85B7-06241A89B40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2" name="Rectangle 21">
            <a:extLst>
              <a:ext uri="{FF2B5EF4-FFF2-40B4-BE49-F238E27FC236}">
                <a16:creationId xmlns:a16="http://schemas.microsoft.com/office/drawing/2014/main" id="{0EE77639-80D1-804F-AD4E-1201054AA7E2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838174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3millifyrirsogn_3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D95BE-5DE2-6445-AD1A-5490C1FC9C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2425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97D688-637E-0643-831E-5183440713A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7" y="1825625"/>
            <a:ext cx="3390185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B97DC3-6091-2F47-8D5F-D74E70F91A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7" y="2784474"/>
            <a:ext cx="3390185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E8F15625-84F5-5C4B-920B-B5C71F788AD8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4343824" y="1825625"/>
            <a:ext cx="3390185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0" name="Content Placeholder 3">
            <a:extLst>
              <a:ext uri="{FF2B5EF4-FFF2-40B4-BE49-F238E27FC236}">
                <a16:creationId xmlns:a16="http://schemas.microsoft.com/office/drawing/2014/main" id="{010F75AE-667E-854B-BD33-B1963B9E3894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43824" y="2784474"/>
            <a:ext cx="3390185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E5595F8A-B2E8-2E42-9062-ADF1A5AE0DD1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7847861" y="1825625"/>
            <a:ext cx="3504352" cy="82391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5CA89436-9090-204F-8536-BCE9B9617B35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7847861" y="2784474"/>
            <a:ext cx="3504352" cy="2930526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09EF45E9-95A7-5C46-B58B-231F8679173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4C41E8C0-ECF9-1A45-AAFC-942E6053AD3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33595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_mynd til hæg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9495F-41B6-824A-B70B-ECFF19DD7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096000" y="0"/>
            <a:ext cx="6096000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19FC6E40-7BFB-C041-AB01-9D137ACCA2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4500029" cy="1539551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D442792A-F39C-B54A-9C71-4ACDB47CDD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7381"/>
            <a:ext cx="4500029" cy="367470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915147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_mynd til vinst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9D9495F-41B6-824A-B70B-ECFF19DD7E0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0"/>
            <a:ext cx="5921829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E1D869A0-0C24-DF44-9047-0D692A77B36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21776" y="382552"/>
            <a:ext cx="4222269" cy="1600200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A96B72CB-7348-294C-A36F-DFE4C6217C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21776" y="2122354"/>
            <a:ext cx="4233310" cy="35382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8473A9A0-93AF-4346-8535-41E5E61A029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8" name="Rectangle 17">
            <a:extLst>
              <a:ext uri="{FF2B5EF4-FFF2-40B4-BE49-F238E27FC236}">
                <a16:creationId xmlns:a16="http://schemas.microsoft.com/office/drawing/2014/main" id="{3063CF10-0730-2A41-97E8-8104B0126BF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432995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Lif_titill+text_sulu/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427908-5BAD-544C-B705-633D1BBDED6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4500029" cy="1539551"/>
          </a:xfrm>
          <a:ln>
            <a:noFill/>
          </a:ln>
        </p:spPr>
        <p:txBody>
          <a:bodyPr anchor="b">
            <a:normAutofit/>
          </a:bodyPr>
          <a:lstStyle>
            <a:lvl1pPr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302CA4-B1AA-214D-8DFA-BE21E34017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6400" y="1175657"/>
            <a:ext cx="5268686" cy="4452258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5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D34264-46B9-CA44-9C54-893B7BC7EB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127380"/>
            <a:ext cx="4500029" cy="35005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0FA95C16-AD2F-8945-8E41-5C3390E2218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2A6E77D8-E3CB-1149-983C-C8CE5F92F6EA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068297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/sulu/kokurit_mynd til hæg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A4E9E5D-F4EF-BD4C-94AE-9A9B2E44477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4452162" y="0"/>
            <a:ext cx="773983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30AAB9C-F0DA-054B-BBCB-72321DCBEF9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43117" y="2197003"/>
            <a:ext cx="3238956" cy="332205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F5CFDC-3DCD-A745-816D-2EC15C18DBD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7196" y="410545"/>
            <a:ext cx="3228387" cy="1600200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7182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+Text/sulu/kokurit_mynd til vinstr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2">
            <a:extLst>
              <a:ext uri="{FF2B5EF4-FFF2-40B4-BE49-F238E27FC236}">
                <a16:creationId xmlns:a16="http://schemas.microsoft.com/office/drawing/2014/main" id="{CA4E9E5D-F4EF-BD4C-94AE-9A9B2E444777}"/>
              </a:ext>
            </a:extLst>
          </p:cNvPr>
          <p:cNvSpPr>
            <a:spLocks noGrp="1"/>
          </p:cNvSpPr>
          <p:nvPr>
            <p:ph type="pic" idx="10"/>
          </p:nvPr>
        </p:nvSpPr>
        <p:spPr>
          <a:xfrm>
            <a:off x="10791" y="0"/>
            <a:ext cx="7739837" cy="6857999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  <a:endParaRPr lang="en-IS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C30AAB9C-F0DA-054B-BBCB-72321DCBEF9A}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8363590" y="2197003"/>
            <a:ext cx="3238956" cy="3485340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 sz="1200"/>
            </a:lvl4pPr>
            <a:lvl5pPr>
              <a:lnSpc>
                <a:spcPct val="100000"/>
              </a:lnSpc>
              <a:defRPr sz="1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0" name="Text Placeholder 2">
            <a:extLst>
              <a:ext uri="{FF2B5EF4-FFF2-40B4-BE49-F238E27FC236}">
                <a16:creationId xmlns:a16="http://schemas.microsoft.com/office/drawing/2014/main" id="{F3F5CFDC-3DCD-A745-816D-2EC15C18DBD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57669" y="410545"/>
            <a:ext cx="3228387" cy="1600200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14" name="Picture 13" descr="Text&#10;&#10;Description automatically generated">
            <a:extLst>
              <a:ext uri="{FF2B5EF4-FFF2-40B4-BE49-F238E27FC236}">
                <a16:creationId xmlns:a16="http://schemas.microsoft.com/office/drawing/2014/main" id="{A6A4261F-F94C-684B-B928-2DDDF7E534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1F481C27-14D1-9146-9ABA-9CC4A24B2AB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97687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Mynd/heil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8A5210B7-511E-7748-B865-1BE20FA43E4C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79228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Vide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edia Placeholder 3">
            <a:extLst>
              <a:ext uri="{FF2B5EF4-FFF2-40B4-BE49-F238E27FC236}">
                <a16:creationId xmlns:a16="http://schemas.microsoft.com/office/drawing/2014/main" id="{F336D588-0E02-6349-BE7A-11BE35BE6FCB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615396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if_milliglaera_H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699E9-A0EC-B145-B37D-62A4B3244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4572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l">
              <a:defRPr sz="2200"/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BA69E-D991-344E-92B5-F06A07E09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572000" cy="1655762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IS" dirty="0"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4846D742-22D6-9040-8AA8-5B4C2E71FE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id="{558E3BFD-E91D-8A4C-9169-295D78649B93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88780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F74102-98CA-D747-B920-BEC76E0459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B5D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36DACF-1236-484A-A57D-121B012652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69802F-F909-A849-BD84-A0A44CA5B760}"/>
              </a:ext>
            </a:extLst>
          </p:cNvPr>
          <p:cNvSpPr/>
          <p:nvPr userDrawn="1"/>
        </p:nvSpPr>
        <p:spPr>
          <a:xfrm>
            <a:off x="944545" y="1366564"/>
            <a:ext cx="10801978" cy="100495"/>
          </a:xfrm>
          <a:prstGeom prst="rect">
            <a:avLst/>
          </a:prstGeom>
          <a:solidFill>
            <a:srgbClr val="002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327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825976"/>
      </p:ext>
    </p:extLst>
  </p:cSld>
  <p:clrMapOvr>
    <a:masterClrMapping/>
  </p:clrMapOvr>
  <p:transition spd="slow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4F3DD1-2493-1848-82BF-7DED31307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2B5D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614C09-0488-014C-A0B5-5ECE2C7317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4970929" cy="4351338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278BCB-14C8-F349-9712-23F1E22BF3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98776" y="1825625"/>
            <a:ext cx="4892655" cy="4351338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1pPr>
            <a:lvl2pPr>
              <a:defRPr sz="20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2pPr>
            <a:lvl3pPr>
              <a:defRPr sz="18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3pPr>
            <a:lvl4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4pPr>
            <a:lvl5pPr>
              <a:defRPr sz="1600">
                <a:solidFill>
                  <a:schemeClr val="tx1">
                    <a:lumMod val="85000"/>
                    <a:lumOff val="15000"/>
                  </a:schemeClr>
                </a:solidFill>
                <a:latin typeface="Aptos Light" panose="020B00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4B5BA22-0B1E-5643-86C4-C5D4D007003C}"/>
              </a:ext>
            </a:extLst>
          </p:cNvPr>
          <p:cNvSpPr/>
          <p:nvPr userDrawn="1"/>
        </p:nvSpPr>
        <p:spPr>
          <a:xfrm>
            <a:off x="944545" y="1366564"/>
            <a:ext cx="10801978" cy="100495"/>
          </a:xfrm>
          <a:prstGeom prst="rect">
            <a:avLst/>
          </a:prstGeom>
          <a:solidFill>
            <a:srgbClr val="002B5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327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121012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Lif_millidalkur_b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A003B1-1880-0549-849B-9A1675A0F837}"/>
              </a:ext>
            </a:extLst>
          </p:cNvPr>
          <p:cNvSpPr/>
          <p:nvPr userDrawn="1"/>
        </p:nvSpPr>
        <p:spPr>
          <a:xfrm>
            <a:off x="-83976" y="-52873"/>
            <a:ext cx="12297748" cy="6932645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A5699E9-A0EC-B145-B37D-62A4B3244E0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4572000" cy="2387600"/>
          </a:xfrm>
          <a:noFill/>
          <a:ln>
            <a:noFill/>
          </a:ln>
        </p:spPr>
        <p:txBody>
          <a:bodyPr anchor="b">
            <a:normAutofit/>
          </a:bodyPr>
          <a:lstStyle>
            <a:lvl1pPr algn="l">
              <a:defRPr sz="2200">
                <a:ln>
                  <a:noFill/>
                </a:ln>
                <a:solidFill>
                  <a:schemeClr val="bg2"/>
                </a:solidFill>
              </a:defRPr>
            </a:lvl1pPr>
          </a:lstStyle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7BA69E-D991-344E-92B5-F06A07E09B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4572000" cy="1655762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I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D8F96E3-2079-E04A-9E15-A0B9494ABDF7}"/>
              </a:ext>
            </a:extLst>
          </p:cNvPr>
          <p:cNvSpPr/>
          <p:nvPr userDrawn="1"/>
        </p:nvSpPr>
        <p:spPr>
          <a:xfrm>
            <a:off x="11195074" y="6246333"/>
            <a:ext cx="1044097" cy="33952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7B99C905-CCF2-6D4C-A773-20F3911AD9E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3518" y="6193738"/>
            <a:ext cx="1169332" cy="47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4224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fyrirsogn_1 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50" y="1825626"/>
            <a:ext cx="9923236" cy="398734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6" name="Text Placeholder 2">
            <a:extLst>
              <a:ext uri="{FF2B5EF4-FFF2-40B4-BE49-F238E27FC236}">
                <a16:creationId xmlns:a16="http://schemas.microsoft.com/office/drawing/2014/main" id="{118E6287-D17B-3C4F-AF41-CA0F3193C275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37196" y="410545"/>
            <a:ext cx="9917890" cy="1280143"/>
          </a:xfrm>
        </p:spPr>
        <p:txBody>
          <a:bodyPr anchor="b">
            <a:normAutofit/>
          </a:bodyPr>
          <a:lstStyle>
            <a:lvl1pPr marL="0" indent="0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text styles</a:t>
            </a: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3DFAFCD5-A534-C646-B19A-479465A24D3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2D4A0CC-451A-B944-A2E0-24CFA65C6755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4170696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48" y="1825626"/>
            <a:ext cx="4894037" cy="39329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3C99EA-91C8-5F4C-80B3-4CDA10B6DE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</a:t>
            </a:r>
            <a:br>
              <a:rPr lang="en-GB" dirty="0"/>
            </a:br>
            <a:r>
              <a:rPr lang="en-GB" dirty="0"/>
              <a:t>Master title style</a:t>
            </a:r>
            <a:endParaRPr lang="en-IS" dirty="0"/>
          </a:p>
        </p:txBody>
      </p:sp>
      <p:sp>
        <p:nvSpPr>
          <p:cNvPr id="19" name="Text Placeholder 3">
            <a:extLst>
              <a:ext uri="{FF2B5EF4-FFF2-40B4-BE49-F238E27FC236}">
                <a16:creationId xmlns:a16="http://schemas.microsoft.com/office/drawing/2014/main" id="{C6828B1B-E63A-9143-AC58-C3288D83342E}"/>
              </a:ext>
            </a:extLst>
          </p:cNvPr>
          <p:cNvSpPr>
            <a:spLocks noGrp="1"/>
          </p:cNvSpPr>
          <p:nvPr>
            <p:ph type="body" sz="half" idx="12"/>
          </p:nvPr>
        </p:nvSpPr>
        <p:spPr>
          <a:xfrm>
            <a:off x="5882819" y="1825626"/>
            <a:ext cx="4894037" cy="393291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20" name="Picture 19" descr="Text&#10;&#10;Description automatically generated">
            <a:extLst>
              <a:ext uri="{FF2B5EF4-FFF2-40B4-BE49-F238E27FC236}">
                <a16:creationId xmlns:a16="http://schemas.microsoft.com/office/drawing/2014/main" id="{C66EBE54-3652-594C-85CD-374796490F7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ED3F034-07AE-2C4F-97FE-E4571D253F7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84097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3dalku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ABE86917-A1DB-D34A-9C5D-ED769264FE4F}"/>
              </a:ext>
            </a:extLst>
          </p:cNvPr>
          <p:cNvSpPr>
            <a:spLocks noGrp="1"/>
          </p:cNvSpPr>
          <p:nvPr>
            <p:ph type="body" sz="half" idx="11"/>
          </p:nvPr>
        </p:nvSpPr>
        <p:spPr>
          <a:xfrm>
            <a:off x="831849" y="1825626"/>
            <a:ext cx="3404249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D3C99EA-91C8-5F4C-80B3-4CDA10B6DE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2247EED0-CB4B-4148-85EC-654B22B39E1D}"/>
              </a:ext>
            </a:extLst>
          </p:cNvPr>
          <p:cNvSpPr>
            <a:spLocks noGrp="1"/>
          </p:cNvSpPr>
          <p:nvPr>
            <p:ph type="body" sz="half" idx="13"/>
          </p:nvPr>
        </p:nvSpPr>
        <p:spPr>
          <a:xfrm>
            <a:off x="4439816" y="1825626"/>
            <a:ext cx="3404250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F50FE843-10AF-924F-90F9-8AD1256CC232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8032102" y="1825626"/>
            <a:ext cx="3404250" cy="398734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pic>
        <p:nvPicPr>
          <p:cNvPr id="18" name="Picture 17" descr="Text&#10;&#10;Description automatically generated">
            <a:extLst>
              <a:ext uri="{FF2B5EF4-FFF2-40B4-BE49-F238E27FC236}">
                <a16:creationId xmlns:a16="http://schemas.microsoft.com/office/drawing/2014/main" id="{C38913A8-0F6C-9343-8541-A880F350624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8FA4DAB7-11B4-464F-9B5A-375C6F82283F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1404871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if_titill_1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9916887" cy="1325563"/>
          </a:xfrm>
          <a:ln>
            <a:noFill/>
          </a:ln>
        </p:spPr>
        <p:txBody>
          <a:bodyPr/>
          <a:lstStyle/>
          <a:p>
            <a:r>
              <a:rPr lang="en-GB" dirty="0"/>
              <a:t>Click to edit Master title style</a:t>
            </a:r>
            <a:endParaRPr lang="en-I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9916887" cy="3932918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200"/>
            </a:lvl3pPr>
            <a:lvl4pPr>
              <a:lnSpc>
                <a:spcPct val="100000"/>
              </a:lnSpc>
              <a:defRPr sz="1100"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AD31C74D-2215-A543-A750-E5DEAAD21F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2BDEDF0E-5BB5-6740-8F93-B68D611EF02E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7315307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2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4822371" cy="39438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18" name="Content Placeholder 2">
            <a:extLst>
              <a:ext uri="{FF2B5EF4-FFF2-40B4-BE49-F238E27FC236}">
                <a16:creationId xmlns:a16="http://schemas.microsoft.com/office/drawing/2014/main" id="{CFE2DDD7-B1AC-8C45-8612-CBB651E45ED1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5794866" y="1825626"/>
            <a:ext cx="4960220" cy="39438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19" name="Picture 18" descr="Text&#10;&#10;Description automatically generated">
            <a:extLst>
              <a:ext uri="{FF2B5EF4-FFF2-40B4-BE49-F238E27FC236}">
                <a16:creationId xmlns:a16="http://schemas.microsoft.com/office/drawing/2014/main" id="{1B807A1B-4B04-B64C-BC9D-4AC1FC773A5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5FF92B89-DCEA-724D-A7C3-CAC62C4FE04A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2992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f_titill_3dalkur/sulukokur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B2CDF8-8AA3-3046-8063-4E91323E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16886" cy="1325563"/>
          </a:xfrm>
          <a:ln>
            <a:noFill/>
          </a:ln>
        </p:spPr>
        <p:txBody>
          <a:bodyPr/>
          <a:lstStyle/>
          <a:p>
            <a:r>
              <a:rPr lang="en-GB"/>
              <a:t>Click to edit Master title style</a:t>
            </a:r>
            <a:endParaRPr lang="en-I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58B7D-7A7A-2948-8BE6-3542735E12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B235773F-27F5-BF47-BEEE-3947E21FBF00}"/>
              </a:ext>
            </a:extLst>
          </p:cNvPr>
          <p:cNvSpPr>
            <a:spLocks noGrp="1"/>
          </p:cNvSpPr>
          <p:nvPr>
            <p:ph sz="half" idx="10"/>
          </p:nvPr>
        </p:nvSpPr>
        <p:spPr>
          <a:xfrm>
            <a:off x="4201885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sp>
        <p:nvSpPr>
          <p:cNvPr id="23" name="Content Placeholder 2">
            <a:extLst>
              <a:ext uri="{FF2B5EF4-FFF2-40B4-BE49-F238E27FC236}">
                <a16:creationId xmlns:a16="http://schemas.microsoft.com/office/drawing/2014/main" id="{52B7D020-4C68-6444-A9F3-1A98BFD282C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7554685" y="1825626"/>
            <a:ext cx="3243943" cy="3867604"/>
          </a:xfrm>
        </p:spPr>
        <p:txBody>
          <a:bodyPr/>
          <a:lstStyle>
            <a:lvl1pPr>
              <a:lnSpc>
                <a:spcPct val="100000"/>
              </a:lnSpc>
              <a:defRPr sz="1400"/>
            </a:lvl1pPr>
            <a:lvl2pPr>
              <a:lnSpc>
                <a:spcPct val="100000"/>
              </a:lnSpc>
              <a:defRPr sz="1400"/>
            </a:lvl2pPr>
            <a:lvl3pPr>
              <a:lnSpc>
                <a:spcPct val="100000"/>
              </a:lnSpc>
              <a:defRPr sz="1400"/>
            </a:lvl3pPr>
            <a:lvl4pPr>
              <a:lnSpc>
                <a:spcPct val="100000"/>
              </a:lnSpc>
              <a:defRPr/>
            </a:lvl4pPr>
            <a:lvl5pPr>
              <a:lnSpc>
                <a:spcPct val="100000"/>
              </a:lnSpc>
              <a:defRPr/>
            </a:lvl5pPr>
          </a:lstStyle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  <p:pic>
        <p:nvPicPr>
          <p:cNvPr id="24" name="Picture 23" descr="Text&#10;&#10;Description automatically generated">
            <a:extLst>
              <a:ext uri="{FF2B5EF4-FFF2-40B4-BE49-F238E27FC236}">
                <a16:creationId xmlns:a16="http://schemas.microsoft.com/office/drawing/2014/main" id="{8081BDC6-C129-5C45-AA4F-5398A369686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006693" y="6192377"/>
            <a:ext cx="1168437" cy="477848"/>
          </a:xfrm>
          <a:prstGeom prst="rect">
            <a:avLst/>
          </a:prstGeom>
        </p:spPr>
      </p:pic>
      <p:sp>
        <p:nvSpPr>
          <p:cNvPr id="25" name="Rectangle 24">
            <a:extLst>
              <a:ext uri="{FF2B5EF4-FFF2-40B4-BE49-F238E27FC236}">
                <a16:creationId xmlns:a16="http://schemas.microsoft.com/office/drawing/2014/main" id="{65A1BE25-7FAC-9540-A6EF-25D6CDEE2778}"/>
              </a:ext>
            </a:extLst>
          </p:cNvPr>
          <p:cNvSpPr/>
          <p:nvPr userDrawn="1"/>
        </p:nvSpPr>
        <p:spPr>
          <a:xfrm>
            <a:off x="11196902" y="6236043"/>
            <a:ext cx="1042269" cy="338928"/>
          </a:xfrm>
          <a:prstGeom prst="rect">
            <a:avLst/>
          </a:prstGeom>
          <a:solidFill>
            <a:srgbClr val="2749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3886337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748353-3B09-9A46-A081-C8D0386B6E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GB" dirty="0"/>
              <a:t>Click to edit Master title style</a:t>
            </a:r>
            <a:endParaRPr lang="en-I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8F5274-FE9C-1042-AE62-C1B21464F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3078331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3" r:id="rId2"/>
    <p:sldLayoutId id="2147483764" r:id="rId3"/>
    <p:sldLayoutId id="2147483809" r:id="rId4"/>
    <p:sldLayoutId id="2147483810" r:id="rId5"/>
    <p:sldLayoutId id="2147483811" r:id="rId6"/>
    <p:sldLayoutId id="2147483770" r:id="rId7"/>
    <p:sldLayoutId id="2147483771" r:id="rId8"/>
    <p:sldLayoutId id="2147483772" r:id="rId9"/>
    <p:sldLayoutId id="2147483773" r:id="rId10"/>
    <p:sldLayoutId id="2147483774" r:id="rId11"/>
    <p:sldLayoutId id="2147483775" r:id="rId12"/>
    <p:sldLayoutId id="2147483777" r:id="rId13"/>
    <p:sldLayoutId id="2147483778" r:id="rId14"/>
    <p:sldLayoutId id="2147483776" r:id="rId15"/>
    <p:sldLayoutId id="2147483805" r:id="rId16"/>
    <p:sldLayoutId id="2147483808" r:id="rId17"/>
    <p:sldLayoutId id="2147483783" r:id="rId18"/>
    <p:sldLayoutId id="2147483784" r:id="rId19"/>
    <p:sldLayoutId id="2147483812" r:id="rId20"/>
    <p:sldLayoutId id="2147483813" r:id="rId2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200" b="1" kern="1200">
          <a:solidFill>
            <a:srgbClr val="25282A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00150" indent="-2857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430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10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00250" indent="-1714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rgbClr val="25282A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I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B95B0-17CB-1D45-AB92-D20424897B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Kynning</a:t>
            </a:r>
            <a:r>
              <a:rPr lang="en-US" dirty="0"/>
              <a:t> á </a:t>
            </a:r>
            <a:r>
              <a:rPr lang="en-US" dirty="0" err="1"/>
              <a:t>kjarasamningi</a:t>
            </a:r>
            <a:r>
              <a:rPr lang="en-US" dirty="0"/>
              <a:t> LÍV og SA</a:t>
            </a:r>
            <a:endParaRPr lang="en-I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EE96B1-BAE2-9743-81FB-97ECC4DFCBE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14. Mars 2024</a:t>
            </a:r>
            <a:endParaRPr lang="en-IS" dirty="0"/>
          </a:p>
          <a:p>
            <a:endParaRPr lang="en-IS" dirty="0"/>
          </a:p>
        </p:txBody>
      </p:sp>
    </p:spTree>
    <p:extLst>
      <p:ext uri="{BB962C8B-B14F-4D97-AF65-F5344CB8AC3E}">
        <p14:creationId xmlns:p14="http://schemas.microsoft.com/office/powerpoint/2010/main" val="1406609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9178"/>
          </a:xfrm>
        </p:spPr>
        <p:txBody>
          <a:bodyPr>
            <a:normAutofit/>
          </a:bodyPr>
          <a:lstStyle/>
          <a:p>
            <a:r>
              <a:rPr lang="is-IS" sz="3600" dirty="0"/>
              <a:t>Dæmi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1862A-BABE-FDC6-97F8-62B7E273F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74904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s-IS" dirty="0">
              <a:latin typeface="Aptos Light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Hjón/sambúðarfólk á meðallaunum 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Tvö börn, eitt í leikskóla, hitt í grunnskóla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Búa í leiguhúsnæði</a:t>
            </a:r>
          </a:p>
        </p:txBody>
      </p:sp>
      <p:pic>
        <p:nvPicPr>
          <p:cNvPr id="15" name="Content Placeholder 11">
            <a:extLst>
              <a:ext uri="{FF2B5EF4-FFF2-40B4-BE49-F238E27FC236}">
                <a16:creationId xmlns:a16="http://schemas.microsoft.com/office/drawing/2014/main" id="{FB542FB7-D48E-49C5-30DD-42DD7B6A7C8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794250" y="2318464"/>
            <a:ext cx="5997575" cy="3365660"/>
          </a:xfrm>
        </p:spPr>
      </p:pic>
    </p:spTree>
    <p:extLst>
      <p:ext uri="{BB962C8B-B14F-4D97-AF65-F5344CB8AC3E}">
        <p14:creationId xmlns:p14="http://schemas.microsoft.com/office/powerpoint/2010/main" val="93178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97016"/>
          </a:xfrm>
        </p:spPr>
        <p:txBody>
          <a:bodyPr>
            <a:normAutofit/>
          </a:bodyPr>
          <a:lstStyle/>
          <a:p>
            <a:r>
              <a:rPr lang="is-IS" sz="3600" dirty="0"/>
              <a:t>Dæmi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1862A-BABE-FDC6-97F8-62B7E273F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74904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s-IS" dirty="0">
              <a:latin typeface="Aptos Light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Einstaklingur á meðallaunum 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Tvö börn, eitt í leikskóla, hitt í grunnskóla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Býr í eigin húsnæði</a:t>
            </a:r>
          </a:p>
          <a:p>
            <a:pPr marL="971550" lvl="1" indent="-285750"/>
            <a:r>
              <a:rPr lang="is-IS" sz="1800" dirty="0" err="1">
                <a:latin typeface="+mn-lt"/>
              </a:rPr>
              <a:t>M.v</a:t>
            </a:r>
            <a:r>
              <a:rPr lang="is-IS" sz="1800" dirty="0">
                <a:latin typeface="+mn-lt"/>
              </a:rPr>
              <a:t>. 30 </a:t>
            </a:r>
            <a:r>
              <a:rPr lang="is-IS" sz="1800" dirty="0" err="1">
                <a:latin typeface="+mn-lt"/>
              </a:rPr>
              <a:t>mkr</a:t>
            </a:r>
            <a:r>
              <a:rPr lang="is-IS" sz="1800" dirty="0">
                <a:latin typeface="+mn-lt"/>
              </a:rPr>
              <a:t>. lán til 30 ára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49090F7D-0048-7F83-EB9F-CB4D3D17B85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19650" y="2319217"/>
            <a:ext cx="5972175" cy="3364154"/>
          </a:xfrm>
        </p:spPr>
      </p:pic>
    </p:spTree>
    <p:extLst>
      <p:ext uri="{BB962C8B-B14F-4D97-AF65-F5344CB8AC3E}">
        <p14:creationId xmlns:p14="http://schemas.microsoft.com/office/powerpoint/2010/main" val="8287969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90709"/>
          </a:xfrm>
        </p:spPr>
        <p:txBody>
          <a:bodyPr>
            <a:normAutofit/>
          </a:bodyPr>
          <a:lstStyle/>
          <a:p>
            <a:r>
              <a:rPr lang="is-IS" sz="3600" dirty="0"/>
              <a:t>Dæmi 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1862A-BABE-FDC6-97F8-62B7E273F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74904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s-IS" dirty="0">
              <a:latin typeface="Aptos Light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Einstaklingur á meðallaunum 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Tvö börn, eitt í leikskóla, hitt í grunnskóla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Býr í leiguhúsnæði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E8BF1671-5DC1-4BB0-603C-D9D67ABFB6D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6950" y="2335123"/>
            <a:ext cx="5984875" cy="3332342"/>
          </a:xfrm>
        </p:spPr>
      </p:pic>
    </p:spTree>
    <p:extLst>
      <p:ext uri="{BB962C8B-B14F-4D97-AF65-F5344CB8AC3E}">
        <p14:creationId xmlns:p14="http://schemas.microsoft.com/office/powerpoint/2010/main" val="356620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1047465"/>
          </a:xfrm>
        </p:spPr>
        <p:txBody>
          <a:bodyPr>
            <a:normAutofit/>
          </a:bodyPr>
          <a:lstStyle/>
          <a:p>
            <a:r>
              <a:rPr lang="is-IS" sz="3600" dirty="0"/>
              <a:t>Önnur mál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C87FA85-6447-62B9-FF11-FD2B5878B639}"/>
              </a:ext>
            </a:extLst>
          </p:cNvPr>
          <p:cNvSpPr txBox="1"/>
          <p:nvPr/>
        </p:nvSpPr>
        <p:spPr>
          <a:xfrm>
            <a:off x="905933" y="1568768"/>
            <a:ext cx="1093386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s-IS" dirty="0"/>
              <a:t>Sérstakur kafli um </a:t>
            </a:r>
            <a:r>
              <a:rPr lang="is-IS" b="1" dirty="0"/>
              <a:t>fjarvinnu </a:t>
            </a:r>
            <a:r>
              <a:rPr lang="is-IS" dirty="0"/>
              <a:t>er nú hluti af kjarasamningi sem skilgreinir betur hvað felst í slíku vinnufyrirkomulagi og kveður á um að gera skal skriflegt samkomulag um reglubundna fjarvinnu. Fjarvinnusamkomulag skal m.a. kveða á um hvering atvinnurekandi bætir eða greiðir beinan kostnað sem stafar af fjarvinnu og sér starfskrafti fyrir viðeignadi tæknilegri aðstoð.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Starfsfólk hefur nú rétt til þess að verja allt að </a:t>
            </a:r>
            <a:r>
              <a:rPr lang="is-IS" b="1" dirty="0"/>
              <a:t>16 dagvinnustundum á ári </a:t>
            </a:r>
            <a:r>
              <a:rPr lang="is-IS" dirty="0"/>
              <a:t>til setu á </a:t>
            </a:r>
            <a:r>
              <a:rPr lang="is-IS" b="1" dirty="0"/>
              <a:t>fagtegndum námskeiðum </a:t>
            </a:r>
            <a:r>
              <a:rPr lang="is-IS" dirty="0"/>
              <a:t>án skerðingu launa.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Starfsfólk sem </a:t>
            </a:r>
            <a:r>
              <a:rPr lang="is-IS" b="1" dirty="0"/>
              <a:t>lýkur fagnámi í verslun og þjónustu </a:t>
            </a:r>
            <a:r>
              <a:rPr lang="is-IS" dirty="0"/>
              <a:t>eða fær staðfesta færni með fagbréfi á nú rétt á að óska eftir   endurskoðun á launum sínum og samsetningu þeirra.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Nú verður heimilt að kjósa </a:t>
            </a:r>
            <a:r>
              <a:rPr lang="is-IS" b="1" dirty="0"/>
              <a:t>þrjá trúnaðarmenn</a:t>
            </a:r>
            <a:r>
              <a:rPr lang="is-IS" dirty="0"/>
              <a:t> innan fyrirtækis ef fjöldi félagsfólks er meiri en 120 á sömu starfsstöð. Trúnaðarmenn fá einnig aukinn rétt til að sækja námskeið án skerðingar launa.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Bókun í kjarasamningi kveður á um mikilvægi þess að starfsfólk nái að </a:t>
            </a:r>
            <a:r>
              <a:rPr lang="is-IS" b="1" dirty="0"/>
              <a:t>aftengjast</a:t>
            </a:r>
            <a:r>
              <a:rPr lang="is-IS" dirty="0"/>
              <a:t> utan skilgreinds vinnutíma, til þess að stuðla að heilsusamlegu vinnuumhverfi. Atvinnurekendur og starfsfólk skuli koma sér saman um eðlileg viðmið.</a:t>
            </a:r>
          </a:p>
        </p:txBody>
      </p:sp>
    </p:spTree>
    <p:extLst>
      <p:ext uri="{BB962C8B-B14F-4D97-AF65-F5344CB8AC3E}">
        <p14:creationId xmlns:p14="http://schemas.microsoft.com/office/powerpoint/2010/main" val="4065281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1047465"/>
          </a:xfrm>
        </p:spPr>
        <p:txBody>
          <a:bodyPr>
            <a:normAutofit/>
          </a:bodyPr>
          <a:lstStyle/>
          <a:p>
            <a:r>
              <a:rPr lang="is-IS" sz="3600" dirty="0"/>
              <a:t>Forsenduákvæði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EA8B1-9A06-97F3-4939-A8C06F5EAD16}"/>
              </a:ext>
            </a:extLst>
          </p:cNvPr>
          <p:cNvSpPr txBox="1"/>
          <p:nvPr/>
        </p:nvSpPr>
        <p:spPr>
          <a:xfrm>
            <a:off x="975360" y="1625600"/>
            <a:ext cx="10796693" cy="59246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s-IS" dirty="0"/>
              <a:t>Til að styrkja markmið kjarasamninga skal sérstök launa- og forsendunefnd taka til starfa, skipuð fulltrúum SA og fulltrúum tilnefndum af samninganefndum þeirra aðildarfélaga ASÍ sem að sameiginlegum samningsforsendum standa.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Verkefni nefndarinnar er að fylgjast með framvindu þeirra þátta í efnahagslífinu sem áhrif geta haft á markmið samningsins, leggja formlegt mat á forsendur kjarasamningsins og eftir atvikum semja um viðbrögð við forsendubresti.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Í september 2025 skal taka formlega afstöðu til eftirfarandi forsendna:</a:t>
            </a:r>
          </a:p>
          <a:p>
            <a:pPr algn="just"/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sz="1500" dirty="0"/>
              <a:t>12 mánaða verðbólga í ágúst 2025 mælist ekki yfir 4,95%. Forsenda þessi telst þó hafa staðist ef verðbólga á 6 mánaða tímabilinu frá mars – ágúst 2025 verður 4,7% eða lægri miðað við árshraða.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sz="1500" dirty="0"/>
              <a:t>Lagabreytingar sem heitið er og fram koma í yfirlýsingu ríkisstjórnar Íslands, dags. 7. mars. 2024, skulu hafa náð fram að ganga.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Í september 2026 skal taka formelga afstöðu til eftirfarandi forsendu:</a:t>
            </a:r>
          </a:p>
          <a:p>
            <a:pPr algn="just"/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sz="1400" dirty="0"/>
              <a:t>12 mánaða verðbólga í ágúst 2025 mælist ekki yfir 4,7%. Forsenda þessi telst þó hafa staðist ef verðbólga á 6 mánaða tímabilinu frá mars – ágúst 2025 verður 4,4% eða lægri miðað við árshraða.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4196586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1034853"/>
          </a:xfrm>
        </p:spPr>
        <p:txBody>
          <a:bodyPr>
            <a:normAutofit/>
          </a:bodyPr>
          <a:lstStyle/>
          <a:p>
            <a:r>
              <a:rPr lang="is-IS" sz="3600" dirty="0"/>
              <a:t>Viðbrögð við forsendubresti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FEA8B1-9A06-97F3-4939-A8C06F5EAD16}"/>
              </a:ext>
            </a:extLst>
          </p:cNvPr>
          <p:cNvSpPr txBox="1"/>
          <p:nvPr/>
        </p:nvSpPr>
        <p:spPr>
          <a:xfrm>
            <a:off x="975360" y="1625600"/>
            <a:ext cx="1079669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s-IS" dirty="0"/>
              <a:t>Komist launa- og forsendunefnd að þeirri niðurstöðu að forsendur samnings séu brostnar skal semja um viðbragð  sem hefur jákvæð áhrif á framvindu þeirra markmiða sem samingsaðilar hafa sett sér um minni verðbólgu, verðbólguvæntingar, lækkun stýrivaxta og bættan hag launafólks og bætta samkeppnishæfni íslensks atvinnulífs.</a:t>
            </a:r>
          </a:p>
          <a:p>
            <a:pPr algn="just"/>
            <a:endParaRPr lang="is-IS" dirty="0"/>
          </a:p>
          <a:p>
            <a:pPr algn="just"/>
            <a:r>
              <a:rPr lang="is-IS" dirty="0"/>
              <a:t>Náist ekki samkomulag um viðbrögð við forsendubresti hafa samningsaðilar rétt til þess að segja samningnum upp með eftirfarandi hætti:</a:t>
            </a:r>
          </a:p>
          <a:p>
            <a:pPr algn="just"/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Vegna endurskoðunar í september 2025 skal tilkynna uppsögn samnings fyrir kl 16:00 þann 8. október 2025 og fellur samningurinn þá úr gildi þann 31. október 2025.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Vegna endurskoðunar í september 2026 skal tilkynna uppsögn samnings fyrir kl 16:00 þann 8. október 2026 og fellur samningurinn þá úr gildi 31. október 2026.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206866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1022241"/>
          </a:xfrm>
        </p:spPr>
        <p:txBody>
          <a:bodyPr>
            <a:normAutofit/>
          </a:bodyPr>
          <a:lstStyle/>
          <a:p>
            <a:r>
              <a:rPr lang="is-IS" sz="3600" dirty="0"/>
              <a:t>Sérkjarasamningar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44C2846-80C1-4601-29E5-9178327A9CFB}"/>
              </a:ext>
            </a:extLst>
          </p:cNvPr>
          <p:cNvSpPr txBox="1"/>
          <p:nvPr/>
        </p:nvSpPr>
        <p:spPr>
          <a:xfrm>
            <a:off x="985284" y="1609060"/>
            <a:ext cx="1081685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s-IS" dirty="0"/>
              <a:t>Breyting var gerð á sérkjarasamningi milli VR/LÍV og SA vegna </a:t>
            </a:r>
            <a:r>
              <a:rPr lang="is-IS" b="1" dirty="0"/>
              <a:t>starfsfólks í apótekum </a:t>
            </a:r>
            <a:r>
              <a:rPr lang="is-IS" dirty="0"/>
              <a:t>sem kveður á um að í þeim apótekum þar sem krafist er sérstaks skófatnaðar við vinnu skal atvinnurekandi leggja fastráðnu starfsfólki til eitt par af skóm á ári. </a:t>
            </a:r>
          </a:p>
          <a:p>
            <a:pPr algn="just"/>
            <a:endParaRPr lang="is-IS" dirty="0"/>
          </a:p>
          <a:p>
            <a:pPr algn="just"/>
            <a:r>
              <a:rPr lang="is-IS" dirty="0"/>
              <a:t>Breyting var gerð á sérkjarasamningi milli VR/LÍV og SA vegna </a:t>
            </a:r>
            <a:r>
              <a:rPr lang="is-IS" b="1" dirty="0"/>
              <a:t>starfsfólks gestamóttöku </a:t>
            </a:r>
            <a:r>
              <a:rPr lang="is-IS" dirty="0"/>
              <a:t>sem kveður á um ferðir til og frá vinnustað á höfuðborgarsvæðinu greiðist af atvinnurekanda, á þeim tíma sem strætisvagnar ganga ekki. Sama regla gildir á öðrum þéttbýlisstöðum þar sem almenningsvagna ganga frá morgni til kvölds alla daga vikunnar. Greiðslan er 1.975 en fjárhæðin skal uppfæra á sama tíma og almennar launahækkanir samkvæmt undirvísitölu neysluverðs 07322 leigubifreiðar (227,1). </a:t>
            </a:r>
          </a:p>
          <a:p>
            <a:pPr algn="just"/>
            <a:endParaRPr lang="is-IS" b="1" dirty="0"/>
          </a:p>
          <a:p>
            <a:pPr algn="just"/>
            <a:endParaRPr lang="is-IS" b="1" dirty="0"/>
          </a:p>
          <a:p>
            <a:pPr algn="just"/>
            <a:r>
              <a:rPr lang="is-IS" dirty="0"/>
              <a:t>Sérkjarasamningur milli VR/LÍV og Icelandair/SA vegna </a:t>
            </a:r>
            <a:r>
              <a:rPr lang="is-IS" b="1" dirty="0"/>
              <a:t>starfsfólks í farþega- og hleðsluþjónustu </a:t>
            </a:r>
            <a:r>
              <a:rPr lang="is-IS" dirty="0"/>
              <a:t>á Keflavíkurflugvelli var til skoðunar og eins og kunnugt er var þess krafist að vaktafyrirkomulagi yrði breytt. Samið var um bókun um að unnið yrði að breytingu á fyrirkomulaginu og skal þeirri vinnu vera lokið eigi síðar en 20. desember 2024.</a:t>
            </a:r>
          </a:p>
        </p:txBody>
      </p:sp>
    </p:spTree>
    <p:extLst>
      <p:ext uri="{BB962C8B-B14F-4D97-AF65-F5344CB8AC3E}">
        <p14:creationId xmlns:p14="http://schemas.microsoft.com/office/powerpoint/2010/main" val="1029270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1041159"/>
          </a:xfrm>
        </p:spPr>
        <p:txBody>
          <a:bodyPr>
            <a:normAutofit/>
          </a:bodyPr>
          <a:lstStyle/>
          <a:p>
            <a:r>
              <a:rPr lang="is-IS" sz="3600" dirty="0"/>
              <a:t>Samantekt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C5837C4-6CA8-73B0-7FDF-21BFC56833AA}"/>
              </a:ext>
            </a:extLst>
          </p:cNvPr>
          <p:cNvSpPr txBox="1"/>
          <p:nvPr/>
        </p:nvSpPr>
        <p:spPr>
          <a:xfrm>
            <a:off x="908613" y="1690688"/>
            <a:ext cx="1079918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Nýr kjarasamningar LÍV og SA gildir frá 1. febrúar 2024 til 31. janúar 2028.</a:t>
            </a:r>
          </a:p>
          <a:p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Samningurinn kveður á um almenna hlutfallshækkun launa, með ákveðna krónutölulækkun að lágmarki, á hverju ári samningstímabilsins.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Orlofsréttur hefur verið aukinn, desember- og orlofsuppbót hækkuð, og mögulegar viðbótar launahækkanir tryggðar í gegnum framleiðniauka og kauptaxtaauka (að uppfylltum skilyrðum).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Markmið samnings er að </a:t>
            </a:r>
            <a:r>
              <a:rPr lang="is-IS" b="1" dirty="0"/>
              <a:t>auka kaupmátt launafólks með lækkun verðbólgu og vaxta</a:t>
            </a:r>
            <a:r>
              <a:rPr lang="is-IS" dirty="0"/>
              <a:t>, en aðgerðir stjórnvalda í tengslum við barnabætur, húsnæðisbætur, vaxtastuðning o.fl. munu stuðla að því markmiði.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Forsenduákvæði tryggja að hægt verði að fylgjast með framþróun þátta í efnahagslífinu og bregðast við ef markmið samnings eru ekki uppfyllt.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dirty="0"/>
              <a:t>Sérkjarasamningar hafa verið endurskoðaðir og fjölmörg önnur mál hafa komist í gegn, t.d. í tengslum við fjarvinnu og rétt starfsfólks til að sækja starfstengd námskeið án skerðingu launa.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7005393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7B60-C57B-B849-B4F6-DEF236663A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S" dirty="0"/>
              <a:t>Takk fyrir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1D342AC-AF89-4943-BFAB-F7A835191D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S"/>
          </a:p>
        </p:txBody>
      </p:sp>
    </p:spTree>
    <p:extLst>
      <p:ext uri="{BB962C8B-B14F-4D97-AF65-F5344CB8AC3E}">
        <p14:creationId xmlns:p14="http://schemas.microsoft.com/office/powerpoint/2010/main" val="2897377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8CF218-1396-D5D9-91A9-58B6E00E15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9810"/>
          </a:xfrm>
        </p:spPr>
        <p:txBody>
          <a:bodyPr/>
          <a:lstStyle/>
          <a:p>
            <a:r>
              <a:rPr lang="is-IS" dirty="0"/>
              <a:t>Yfirlit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F5C11A-5F40-5374-8D82-65CC3AEF48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1309" y="1617280"/>
            <a:ext cx="10667035" cy="4351338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is-IS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is-IS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70977-D258-2DD7-9B25-B4F306554F4D}"/>
              </a:ext>
            </a:extLst>
          </p:cNvPr>
          <p:cNvSpPr txBox="1"/>
          <p:nvPr/>
        </p:nvSpPr>
        <p:spPr>
          <a:xfrm>
            <a:off x="971309" y="1653984"/>
            <a:ext cx="10667035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s-IS" dirty="0"/>
              <a:t>LÍV og SA undirrituðu kjarasamning s.l. fimmtudag sem gildir til fjögurra ára, eða til 31. janúar 2028.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algn="just"/>
            <a:r>
              <a:rPr lang="is-IS" dirty="0"/>
              <a:t>Markmið samningsins er að auka kaupmátt launafólks með því að stuðla að </a:t>
            </a:r>
            <a:r>
              <a:rPr lang="is-IS" b="1" dirty="0"/>
              <a:t>minnkun verðbólgu og lækkun vaxta.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b="1" dirty="0"/>
          </a:p>
          <a:p>
            <a:pPr algn="just"/>
            <a:r>
              <a:rPr lang="is-IS" dirty="0"/>
              <a:t>Í þessari kynningu verður farið yfir helstu samningsatriði: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Launabreytingar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Desember- og orlofsuppbót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Orlof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Kauptaxtaauki og framleiðniauki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Tilfærslukerfi stjórnvalda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Önnur mál (starfstengd námskeið, fjarvinna, trúnaðarmenn, o.fl.)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Forsenduákvæði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is-IS" dirty="0"/>
              <a:t>Sérkjarasamningar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20329851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53231" cy="928874"/>
          </a:xfrm>
        </p:spPr>
        <p:txBody>
          <a:bodyPr>
            <a:normAutofit/>
          </a:bodyPr>
          <a:lstStyle/>
          <a:p>
            <a:r>
              <a:rPr lang="is-IS" sz="3600" dirty="0"/>
              <a:t>Launabreytingar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8B6E646-3939-C24B-0B62-252070253D49}"/>
              </a:ext>
            </a:extLst>
          </p:cNvPr>
          <p:cNvSpPr txBox="1"/>
          <p:nvPr/>
        </p:nvSpPr>
        <p:spPr>
          <a:xfrm>
            <a:off x="995423" y="1608881"/>
            <a:ext cx="1074709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Laun taka hlutfallshækkun á samningstímanum, með krónutöluhækkun að lágmarki, eins og segir:</a:t>
            </a:r>
          </a:p>
          <a:p>
            <a:endParaRPr lang="is-IS" dirty="0"/>
          </a:p>
          <a:p>
            <a:endParaRPr lang="is-I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1. febrúar 2024: laun hækka um </a:t>
            </a:r>
            <a:r>
              <a:rPr lang="is-IS" b="1" dirty="0"/>
              <a:t>3,25% en 23.750 kr. að lágmarki</a:t>
            </a:r>
            <a:r>
              <a:rPr lang="is-IS" dirty="0"/>
              <a:t>.</a:t>
            </a:r>
          </a:p>
          <a:p>
            <a:pPr lvl="1"/>
            <a:endParaRPr lang="is-I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1. janúar 2025: laun hækka um </a:t>
            </a:r>
            <a:r>
              <a:rPr lang="is-IS" b="1" dirty="0"/>
              <a:t>3,50% en 23.750 kr. að lágmarki</a:t>
            </a:r>
            <a:r>
              <a:rPr lang="is-IS" dirty="0"/>
              <a:t>.</a:t>
            </a:r>
          </a:p>
          <a:p>
            <a:pPr lvl="1"/>
            <a:endParaRPr lang="is-I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1. janúar 2026: laun hækka um </a:t>
            </a:r>
            <a:r>
              <a:rPr lang="is-IS" b="1" dirty="0"/>
              <a:t>3,50% en 23.750 kr. að lágmarki</a:t>
            </a:r>
            <a:r>
              <a:rPr lang="is-IS" dirty="0"/>
              <a:t>.</a:t>
            </a:r>
          </a:p>
          <a:p>
            <a:pPr lvl="1"/>
            <a:endParaRPr lang="is-IS" b="1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1. janúar 2027: laun hækka um </a:t>
            </a:r>
            <a:r>
              <a:rPr lang="is-IS" b="1" dirty="0"/>
              <a:t>3,50% en 23.750 að lágmarki</a:t>
            </a:r>
            <a:r>
              <a:rPr lang="is-IS" dirty="0"/>
              <a:t>.</a:t>
            </a:r>
          </a:p>
          <a:p>
            <a:pPr lvl="1"/>
            <a:endParaRPr lang="is-IS" dirty="0"/>
          </a:p>
          <a:p>
            <a:pPr lvl="1"/>
            <a:r>
              <a:rPr lang="is-IS" dirty="0"/>
              <a:t>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1302165-6A0A-3F3D-594A-B6949C12D2BF}"/>
              </a:ext>
            </a:extLst>
          </p:cNvPr>
          <p:cNvSpPr txBox="1"/>
          <p:nvPr/>
        </p:nvSpPr>
        <p:spPr>
          <a:xfrm>
            <a:off x="995423" y="4917670"/>
            <a:ext cx="1041721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s-IS" dirty="0"/>
              <a:t>Kjaratengdir liðir hækka með samsvarandi hætti.</a:t>
            </a:r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1435368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9953231" cy="946566"/>
          </a:xfrm>
        </p:spPr>
        <p:txBody>
          <a:bodyPr>
            <a:normAutofit/>
          </a:bodyPr>
          <a:lstStyle/>
          <a:p>
            <a:r>
              <a:rPr lang="is-IS" sz="3600" dirty="0"/>
              <a:t>Desember- og orlofsuppbót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967F2E-C64F-EF05-D598-2E99814C0523}"/>
              </a:ext>
            </a:extLst>
          </p:cNvPr>
          <p:cNvSpPr txBox="1"/>
          <p:nvPr/>
        </p:nvSpPr>
        <p:spPr>
          <a:xfrm>
            <a:off x="966486" y="1690688"/>
            <a:ext cx="10712370" cy="41410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is-I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Desemberuppbót fyrir hvert almanaksár miðað við fullt starf er: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900430" algn="l"/>
              </a:tabLst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árinu 2024	106.000 kr.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900430" algn="l"/>
              </a:tabLst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árinu 2025	110.000 kr.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900430" algn="l"/>
              </a:tabLst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árinu 2026	114.000 kr.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  <a:tabLst>
                <a:tab pos="900430" algn="l"/>
              </a:tabLst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árinu 2027	118.000 kr.</a:t>
            </a:r>
          </a:p>
          <a:p>
            <a:pPr lvl="1">
              <a:lnSpc>
                <a:spcPct val="107000"/>
              </a:lnSpc>
              <a:tabLst>
                <a:tab pos="900430" algn="l"/>
              </a:tabLst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r>
              <a:rPr lang="is-IS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Orlofsuppbót fyrir hvert orlofsár (1. maí til 30. apríl) miðað við fullt starf er:</a:t>
            </a:r>
          </a:p>
          <a:p>
            <a:pPr marL="0" marR="0">
              <a:lnSpc>
                <a:spcPct val="107000"/>
              </a:lnSpc>
              <a:spcBef>
                <a:spcPts val="1200"/>
              </a:spcBef>
              <a:spcAft>
                <a:spcPts val="0"/>
              </a:spcAft>
            </a:pP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2024 verði orlofsuppbót kr. 58.000.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2025 verði orlofsuppbót kr. 60.000.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2026 verði orlofsuppbót kr. 62.000.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is-IS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Á orlofsárinu sem hefst 1. maí 2027 verði orlofsuppbót kr. 64.000. </a:t>
            </a:r>
            <a:endParaRPr lang="en-US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668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83675"/>
          </a:xfrm>
        </p:spPr>
        <p:txBody>
          <a:bodyPr>
            <a:normAutofit/>
          </a:bodyPr>
          <a:lstStyle/>
          <a:p>
            <a:r>
              <a:rPr lang="is-IS" sz="3600" dirty="0"/>
              <a:t>Aukinn orlofsréttur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ED595-FCCB-025E-60B0-F27B13657E9E}"/>
              </a:ext>
            </a:extLst>
          </p:cNvPr>
          <p:cNvSpPr txBox="1"/>
          <p:nvPr/>
        </p:nvSpPr>
        <p:spPr>
          <a:xfrm>
            <a:off x="881013" y="1649392"/>
            <a:ext cx="107470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200" dirty="0">
                <a:latin typeface="Aptos Light" panose="020B0004020202020204" pitchFamily="34" charset="0"/>
              </a:rPr>
              <a:t>Frá og með </a:t>
            </a:r>
            <a:r>
              <a:rPr lang="is-IS" sz="2200" b="1" dirty="0">
                <a:latin typeface="Aptos Light" panose="020B0004020202020204" pitchFamily="34" charset="0"/>
              </a:rPr>
              <a:t>1. maí 2024</a:t>
            </a:r>
            <a:r>
              <a:rPr lang="is-IS" sz="2200" dirty="0">
                <a:latin typeface="Aptos Light" panose="020B0004020202020204" pitchFamily="34" charset="0"/>
              </a:rPr>
              <a:t> verður orlofsréttur sem segir (vegna orlofs sem kemur til töku á orlofsárinu sem hefst 1. maí 2025):</a:t>
            </a:r>
          </a:p>
          <a:p>
            <a:endParaRPr lang="is-IS" sz="2200" dirty="0">
              <a:latin typeface="Aptos Light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Starfsmaður sem starfað hefur í 6 mánuði hjá sama fyrirtæki og náð hefur 22 ára aldri eða í 6 mánuði hjá sama fyrirtæki eftir framhaldsskólapróf skal eiga rétt á orlofi í </a:t>
            </a:r>
            <a:r>
              <a:rPr lang="is-IS" sz="2200" b="1" dirty="0">
                <a:latin typeface="Aptos Light" panose="020B0004020202020204" pitchFamily="34" charset="0"/>
              </a:rPr>
              <a:t>25 daga.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Eftir 5 ár í sömu starfsgrein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25 daga orlof</a:t>
            </a:r>
            <a:r>
              <a:rPr lang="is-IS" sz="2200" dirty="0">
                <a:latin typeface="Aptos Light" panose="020B00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Eftir 5 ár í sama fyrirtæki eða 10 ár í sömu starfsgrein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27 daga orlof.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Eftir 7 ár hjá sama fyrirtæki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30 daga orlof</a:t>
            </a:r>
            <a:r>
              <a:rPr lang="is-IS" sz="2200" dirty="0">
                <a:latin typeface="Aptos Light" panose="020B00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Áunninn réttur vegna starfa í sama fyrirtæki endurnýjast eftir tveggja ára starfa hjá nýju fyrirtæki.</a:t>
            </a:r>
          </a:p>
        </p:txBody>
      </p:sp>
    </p:spTree>
    <p:extLst>
      <p:ext uri="{BB962C8B-B14F-4D97-AF65-F5344CB8AC3E}">
        <p14:creationId xmlns:p14="http://schemas.microsoft.com/office/powerpoint/2010/main" val="3438776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83675"/>
          </a:xfrm>
        </p:spPr>
        <p:txBody>
          <a:bodyPr>
            <a:normAutofit/>
          </a:bodyPr>
          <a:lstStyle/>
          <a:p>
            <a:r>
              <a:rPr lang="is-IS" sz="3600" dirty="0"/>
              <a:t>Aukinn orlofsréttur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2ED595-FCCB-025E-60B0-F27B13657E9E}"/>
              </a:ext>
            </a:extLst>
          </p:cNvPr>
          <p:cNvSpPr txBox="1"/>
          <p:nvPr/>
        </p:nvSpPr>
        <p:spPr>
          <a:xfrm>
            <a:off x="881013" y="1649392"/>
            <a:ext cx="10747094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sz="2200" dirty="0">
                <a:latin typeface="Aptos Light" panose="020B0004020202020204" pitchFamily="34" charset="0"/>
              </a:rPr>
              <a:t>Frá og með </a:t>
            </a:r>
            <a:r>
              <a:rPr lang="is-IS" sz="2200" b="1" dirty="0">
                <a:latin typeface="Aptos Light" panose="020B0004020202020204" pitchFamily="34" charset="0"/>
              </a:rPr>
              <a:t>1. maí 2025</a:t>
            </a:r>
            <a:r>
              <a:rPr lang="is-IS" sz="2200" dirty="0">
                <a:latin typeface="Aptos Light" panose="020B0004020202020204" pitchFamily="34" charset="0"/>
              </a:rPr>
              <a:t> verður orlofsréttur sem segir (vegna orlofs sem kemur til töku á orlofsárinu sem hefst 1. maí 2026):</a:t>
            </a:r>
          </a:p>
          <a:p>
            <a:endParaRPr lang="is-IS" sz="2200" dirty="0">
              <a:latin typeface="Aptos Light" panose="020B0004020202020204" pitchFamily="34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Starfsmaður sem starfað hefur í 6 mánuði hjá sama fyrirtæki og náð hefur 22 ára aldri eða í 6 mánuði hjá sama fyrirtæki eftir framhaldsskólapróf skal eiga rétt á orlofi í </a:t>
            </a:r>
            <a:r>
              <a:rPr lang="is-IS" sz="2200" b="1" dirty="0">
                <a:latin typeface="Aptos Light" panose="020B0004020202020204" pitchFamily="34" charset="0"/>
              </a:rPr>
              <a:t>25 daga</a:t>
            </a:r>
            <a:r>
              <a:rPr lang="is-IS" sz="2200" dirty="0">
                <a:latin typeface="Aptos Light" panose="020B0004020202020204" pitchFamily="34" charset="0"/>
              </a:rPr>
              <a:t> (óbreytt frá 2024)</a:t>
            </a:r>
            <a:r>
              <a:rPr lang="is-IS" sz="2200" b="1" dirty="0">
                <a:latin typeface="Aptos Light" panose="020B00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>
                <a:latin typeface="Aptos Light" panose="020B0004020202020204" pitchFamily="34" charset="0"/>
              </a:rPr>
              <a:t>Eftir 5 </a:t>
            </a:r>
            <a:r>
              <a:rPr lang="is-IS" sz="2200" dirty="0">
                <a:latin typeface="Aptos Light" panose="020B0004020202020204" pitchFamily="34" charset="0"/>
              </a:rPr>
              <a:t>ár í sömu starfsgrein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26 daga orlof</a:t>
            </a:r>
            <a:r>
              <a:rPr lang="is-IS" sz="2200" dirty="0">
                <a:latin typeface="Aptos Light" panose="020B00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Eftir 4 ár í sama fyrirtæki eða 10 ár í sömu starfsgrein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28 daga orlof.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Eftir 6 ár hjá sama fyrirtæki skal starfsmaður hafa </a:t>
            </a:r>
            <a:r>
              <a:rPr lang="is-IS" sz="2200" b="1" dirty="0">
                <a:latin typeface="Aptos Light" panose="020B0004020202020204" pitchFamily="34" charset="0"/>
              </a:rPr>
              <a:t>30 daga orlof</a:t>
            </a:r>
            <a:r>
              <a:rPr lang="is-IS" sz="2200" dirty="0">
                <a:latin typeface="Aptos Light" panose="020B0004020202020204" pitchFamily="34" charset="0"/>
              </a:rPr>
              <a:t>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sz="2200" dirty="0">
                <a:latin typeface="Aptos Light" panose="020B0004020202020204" pitchFamily="34" charset="0"/>
              </a:rPr>
              <a:t>Áunninn réttur vegna starfa í sama fyrirtæki endurnýjast eftir tveggja ára starfa hjá nýju fyrirtæki (óbreytt frá 2024).</a:t>
            </a:r>
          </a:p>
        </p:txBody>
      </p:sp>
    </p:spTree>
    <p:extLst>
      <p:ext uri="{BB962C8B-B14F-4D97-AF65-F5344CB8AC3E}">
        <p14:creationId xmlns:p14="http://schemas.microsoft.com/office/powerpoint/2010/main" val="2911723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21341"/>
          </a:xfrm>
        </p:spPr>
        <p:txBody>
          <a:bodyPr>
            <a:normAutofit/>
          </a:bodyPr>
          <a:lstStyle/>
          <a:p>
            <a:r>
              <a:rPr lang="is-IS" sz="3600" dirty="0"/>
              <a:t>Framleiðniauki og kauptaxtaauki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958BB1-33E1-F114-FEA4-7B28BE75560D}"/>
              </a:ext>
            </a:extLst>
          </p:cNvPr>
          <p:cNvSpPr txBox="1"/>
          <p:nvPr/>
        </p:nvSpPr>
        <p:spPr>
          <a:xfrm>
            <a:off x="978061" y="1603094"/>
            <a:ext cx="1078181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dirty="0"/>
              <a:t>Til viðbótar við almennar launahækkanir, hækkun desember- og orlofsuppbóta, og útvíkunn orlofsréttur, var samið um </a:t>
            </a:r>
            <a:r>
              <a:rPr lang="is-IS" b="1" dirty="0"/>
              <a:t>framleiðniauka</a:t>
            </a:r>
            <a:r>
              <a:rPr lang="is-IS" dirty="0"/>
              <a:t> og </a:t>
            </a:r>
            <a:r>
              <a:rPr lang="is-IS" b="1" dirty="0"/>
              <a:t>kauptaxtauka</a:t>
            </a:r>
            <a:r>
              <a:rPr lang="is-IS" dirty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b="1" dirty="0"/>
              <a:t>Framleiðniauki</a:t>
            </a:r>
            <a:r>
              <a:rPr lang="is-IS" dirty="0"/>
              <a:t> er viðbótar hækkun launa sem kemur til greiðslu á samningstímanum, ef framleiðni eykst umfram 2% á árunum 2025 og 2026. Þetta tryggir launafólki hlutdeild í verðmætaaukningu.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lvl="1"/>
            <a:endParaRPr lang="is-I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E72F28-8E2F-6A2A-CBC3-1B7E5512E0B8}"/>
              </a:ext>
            </a:extLst>
          </p:cNvPr>
          <p:cNvSpPr txBox="1"/>
          <p:nvPr/>
        </p:nvSpPr>
        <p:spPr>
          <a:xfrm>
            <a:off x="1029546" y="3397181"/>
            <a:ext cx="10678846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dirty="0"/>
              <a:t>Launa- og forsendunefnd skal í mars 2025, 2026 og 2027 úrskurða um </a:t>
            </a:r>
            <a:r>
              <a:rPr lang="is-IS" b="1" dirty="0"/>
              <a:t>kauptaxtaauka</a:t>
            </a:r>
            <a:r>
              <a:rPr lang="is-IS" dirty="0"/>
              <a:t>, sýni launavísitala Hagstofu Íslands fyrir almennan vinnumarkað að laun hafi hækkað umfram hækkun lægstu kauptaxta. Kauptaxtaaukinn reiknast sem fullt hlutfall umframhækkunar þeirrar vísitölu samanborið við lægstu taxta.</a:t>
            </a:r>
          </a:p>
          <a:p>
            <a:pPr algn="just"/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is-IS" dirty="0"/>
              <a:t>Komi samhliða til greiðslu framleiðniauki og kauptaxtaauki skulu lágmarkskauptaxtar taka þeim auka sem hærr er hverju sinni.</a:t>
            </a:r>
          </a:p>
        </p:txBody>
      </p:sp>
    </p:spTree>
    <p:extLst>
      <p:ext uri="{BB962C8B-B14F-4D97-AF65-F5344CB8AC3E}">
        <p14:creationId xmlns:p14="http://schemas.microsoft.com/office/powerpoint/2010/main" val="4229523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953231" cy="915035"/>
          </a:xfrm>
        </p:spPr>
        <p:txBody>
          <a:bodyPr>
            <a:normAutofit/>
          </a:bodyPr>
          <a:lstStyle/>
          <a:p>
            <a:r>
              <a:rPr lang="is-IS" sz="3600" dirty="0"/>
              <a:t>Aðgerðir og tilfærslukerfi stjórnvalda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34D2069-2700-5E17-BF83-EB5F4F1A3533}"/>
              </a:ext>
            </a:extLst>
          </p:cNvPr>
          <p:cNvSpPr txBox="1"/>
          <p:nvPr/>
        </p:nvSpPr>
        <p:spPr>
          <a:xfrm>
            <a:off x="838200" y="1632815"/>
            <a:ext cx="10689220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s-IS" dirty="0"/>
              <a:t>Ríkisstjórn Íslands hefur í tengslum við undirritun kjarasamninga kynnt aðgerðarpakka upp á 80 ma.kr. sem styður við markmið um aukinn kaupmátt launafólks.</a:t>
            </a:r>
          </a:p>
          <a:p>
            <a:endParaRPr lang="is-IS" dirty="0"/>
          </a:p>
          <a:p>
            <a:r>
              <a:rPr lang="is-IS" dirty="0"/>
              <a:t>Aðgerðir stjórnvalda kveða meðal annars á um:</a:t>
            </a:r>
          </a:p>
          <a:p>
            <a:endParaRPr lang="is-I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Hækkun barnabóta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Hækkun húsnæðisbóta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Vaxtastuðning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Afturhald í hækkunum á opinberum gjaldskrám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Hækkun hámarksgreiðslna í fæðingarorlofi um 50% fyrir 1. janúar 2026.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Loforð um að vinna að því að brúa umönnunarbilið.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Gjaldfrjálsar skólamáltíðir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is-IS" dirty="0"/>
              <a:t>Byggingu 4000 íbúða á samningstímanum með stofnframlögum og hlutdeildarlánum frá ríkinu.	</a:t>
            </a:r>
          </a:p>
          <a:p>
            <a:endParaRPr lang="is-IS" dirty="0"/>
          </a:p>
          <a:p>
            <a:endParaRPr lang="is-IS" dirty="0"/>
          </a:p>
          <a:p>
            <a:endParaRPr lang="is-IS" dirty="0"/>
          </a:p>
          <a:p>
            <a:endParaRPr lang="is-IS" dirty="0"/>
          </a:p>
        </p:txBody>
      </p:sp>
    </p:spTree>
    <p:extLst>
      <p:ext uri="{BB962C8B-B14F-4D97-AF65-F5344CB8AC3E}">
        <p14:creationId xmlns:p14="http://schemas.microsoft.com/office/powerpoint/2010/main" val="3771696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5AFA70E-15BB-3E7D-57BF-55A47E5EE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B9C54F-CB7E-B592-3464-FD894BEBE7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>
            <a:normAutofit/>
          </a:bodyPr>
          <a:lstStyle/>
          <a:p>
            <a:r>
              <a:rPr lang="is-IS" sz="3600" dirty="0"/>
              <a:t>Dæmi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E1862A-BABE-FDC6-97F8-62B7E273F7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3749040" cy="4351338"/>
          </a:xfrm>
        </p:spPr>
        <p:txBody>
          <a:bodyPr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is-IS" dirty="0">
              <a:latin typeface="Aptos Light" panose="020B00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s-I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Hjón/sambúðarfólk á meðallaunum VR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Tvö börn, eitt í leikskóla, hitt í grunnskóla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s-IS" sz="1800" dirty="0">
                <a:latin typeface="+mn-lt"/>
              </a:rPr>
              <a:t>Búa í eigin húsnæði</a:t>
            </a:r>
          </a:p>
          <a:p>
            <a:pPr marL="971550" lvl="1" indent="-285750"/>
            <a:r>
              <a:rPr lang="is-IS" sz="1800" dirty="0" err="1">
                <a:latin typeface="+mn-lt"/>
              </a:rPr>
              <a:t>M.v</a:t>
            </a:r>
            <a:r>
              <a:rPr lang="is-IS" sz="1800" dirty="0">
                <a:latin typeface="+mn-lt"/>
              </a:rPr>
              <a:t>. 30 </a:t>
            </a:r>
            <a:r>
              <a:rPr lang="is-IS" sz="1800" dirty="0" err="1">
                <a:latin typeface="+mn-lt"/>
              </a:rPr>
              <a:t>mkr</a:t>
            </a:r>
            <a:r>
              <a:rPr lang="is-IS" sz="1800" dirty="0">
                <a:latin typeface="+mn-lt"/>
              </a:rPr>
              <a:t>. lán til 30 ára</a:t>
            </a:r>
          </a:p>
        </p:txBody>
      </p:sp>
      <p:pic>
        <p:nvPicPr>
          <p:cNvPr id="13" name="Content Placeholder 5">
            <a:extLst>
              <a:ext uri="{FF2B5EF4-FFF2-40B4-BE49-F238E27FC236}">
                <a16:creationId xmlns:a16="http://schemas.microsoft.com/office/drawing/2014/main" id="{473BB10A-4EB9-84EE-5BC8-92AF0DBA1E7C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800600" y="2321063"/>
            <a:ext cx="5991225" cy="3360462"/>
          </a:xfrm>
        </p:spPr>
      </p:pic>
    </p:spTree>
    <p:extLst>
      <p:ext uri="{BB962C8B-B14F-4D97-AF65-F5344CB8AC3E}">
        <p14:creationId xmlns:p14="http://schemas.microsoft.com/office/powerpoint/2010/main" val="345924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Lif_PPT_Master">
  <a:themeElements>
    <a:clrScheme name="LIV 1">
      <a:dk1>
        <a:srgbClr val="2C2F2D"/>
      </a:dk1>
      <a:lt1>
        <a:srgbClr val="FFFFFF"/>
      </a:lt1>
      <a:dk2>
        <a:srgbClr val="2C2F2D"/>
      </a:dk2>
      <a:lt2>
        <a:srgbClr val="E7E6E6"/>
      </a:lt2>
      <a:accent1>
        <a:srgbClr val="324F9C"/>
      </a:accent1>
      <a:accent2>
        <a:srgbClr val="3BA99E"/>
      </a:accent2>
      <a:accent3>
        <a:srgbClr val="353535"/>
      </a:accent3>
      <a:accent4>
        <a:srgbClr val="981662"/>
      </a:accent4>
      <a:accent5>
        <a:srgbClr val="D15C3B"/>
      </a:accent5>
      <a:accent6>
        <a:srgbClr val="CAC8BA"/>
      </a:accent6>
      <a:hlink>
        <a:srgbClr val="88DCD5"/>
      </a:hlink>
      <a:folHlink>
        <a:srgbClr val="94D381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N_Litir_NEW" id="{F9FDC4F4-D1F7-3C46-9BBE-8B149E81B4E0}" vid="{918B2A0A-E51D-2A4E-9903-008FC0C4753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55520</TotalTime>
  <Words>1704</Words>
  <Application>Microsoft Office PowerPoint</Application>
  <PresentationFormat>Widescreen</PresentationFormat>
  <Paragraphs>185</Paragraphs>
  <Slides>18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Aptos</vt:lpstr>
      <vt:lpstr>Aptos Light</vt:lpstr>
      <vt:lpstr>Arial</vt:lpstr>
      <vt:lpstr>Calibri</vt:lpstr>
      <vt:lpstr>Times New Roman</vt:lpstr>
      <vt:lpstr>Lif_PPT_Master</vt:lpstr>
      <vt:lpstr>Kynning á kjarasamningi LÍV og SA</vt:lpstr>
      <vt:lpstr>Yfirlit</vt:lpstr>
      <vt:lpstr>Launabreytingar</vt:lpstr>
      <vt:lpstr>Desember- og orlofsuppbót</vt:lpstr>
      <vt:lpstr>Aukinn orlofsréttur</vt:lpstr>
      <vt:lpstr>Aukinn orlofsréttur</vt:lpstr>
      <vt:lpstr>Framleiðniauki og kauptaxtaauki</vt:lpstr>
      <vt:lpstr>Aðgerðir og tilfærslukerfi stjórnvalda</vt:lpstr>
      <vt:lpstr>Dæmi 1</vt:lpstr>
      <vt:lpstr>Dæmi 2</vt:lpstr>
      <vt:lpstr>Dæmi 3</vt:lpstr>
      <vt:lpstr>Dæmi 4</vt:lpstr>
      <vt:lpstr>Önnur mál</vt:lpstr>
      <vt:lpstr>Forsenduákvæði</vt:lpstr>
      <vt:lpstr>Viðbrögð við forsendubresti</vt:lpstr>
      <vt:lpstr>Sérkjarasamningar</vt:lpstr>
      <vt:lpstr>Samantekt</vt:lpstr>
      <vt:lpstr>Takk fyrir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Harri Gylfason</dc:creator>
  <cp:lastModifiedBy>Sigmundur Halldórsson</cp:lastModifiedBy>
  <cp:revision>65</cp:revision>
  <dcterms:created xsi:type="dcterms:W3CDTF">2021-04-26T15:14:09Z</dcterms:created>
  <dcterms:modified xsi:type="dcterms:W3CDTF">2024-03-20T15:33:30Z</dcterms:modified>
</cp:coreProperties>
</file>