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21"/>
  </p:notesMasterIdLst>
  <p:sldIdLst>
    <p:sldId id="322" r:id="rId2"/>
    <p:sldId id="342" r:id="rId3"/>
    <p:sldId id="327" r:id="rId4"/>
    <p:sldId id="328" r:id="rId5"/>
    <p:sldId id="329" r:id="rId6"/>
    <p:sldId id="350" r:id="rId7"/>
    <p:sldId id="330" r:id="rId8"/>
    <p:sldId id="332" r:id="rId9"/>
    <p:sldId id="343" r:id="rId10"/>
    <p:sldId id="346" r:id="rId11"/>
    <p:sldId id="348" r:id="rId12"/>
    <p:sldId id="337" r:id="rId13"/>
    <p:sldId id="349" r:id="rId14"/>
    <p:sldId id="333" r:id="rId15"/>
    <p:sldId id="335" r:id="rId16"/>
    <p:sldId id="340" r:id="rId17"/>
    <p:sldId id="336" r:id="rId18"/>
    <p:sldId id="331" r:id="rId19"/>
    <p:sldId id="341" r:id="rId20"/>
  </p:sldIdLst>
  <p:sldSz cx="12192000" cy="6858000"/>
  <p:notesSz cx="6858000" cy="9144000"/>
  <p:defaultText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993"/>
    <a:srgbClr val="31509C"/>
    <a:srgbClr val="2E4A96"/>
    <a:srgbClr val="25282A"/>
    <a:srgbClr val="3F4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67"/>
    <p:restoredTop sz="96327"/>
  </p:normalViewPr>
  <p:slideViewPr>
    <p:cSldViewPr snapToGrid="0" snapToObjects="1">
      <p:cViewPr varScale="1">
        <p:scale>
          <a:sx n="121" d="100"/>
          <a:sy n="121" d="100"/>
        </p:scale>
        <p:origin x="101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445243-4B09-43A7-8A34-D2F18F7C0C4B}" type="datetimeFigureOut">
              <a:rPr lang="en-US" smtClean="0"/>
              <a:t>3/20/2024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F5852-280A-424B-8D46-DFD7DE04F5E1}" type="slidenum">
              <a:rPr lang="en-US" smtClean="0"/>
              <a:t>‹#›</a:t>
            </a:fld>
            <a:endParaRPr lang="en-US"/>
          </a:p>
        </p:txBody>
      </p:sp>
    </p:spTree>
    <p:extLst>
      <p:ext uri="{BB962C8B-B14F-4D97-AF65-F5344CB8AC3E}">
        <p14:creationId xmlns:p14="http://schemas.microsoft.com/office/powerpoint/2010/main" val="2222291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A0ACB2-B3D3-4D52-B7D6-D615CD69ABFB}" type="slidenum">
              <a:rPr lang="en-GB" smtClean="0"/>
              <a:t>2</a:t>
            </a:fld>
            <a:endParaRPr lang="en-GB"/>
          </a:p>
        </p:txBody>
      </p:sp>
    </p:spTree>
    <p:extLst>
      <p:ext uri="{BB962C8B-B14F-4D97-AF65-F5344CB8AC3E}">
        <p14:creationId xmlns:p14="http://schemas.microsoft.com/office/powerpoint/2010/main" val="2874563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11</a:t>
            </a:fld>
            <a:endParaRPr lang="en-GB"/>
          </a:p>
        </p:txBody>
      </p:sp>
    </p:spTree>
    <p:extLst>
      <p:ext uri="{BB962C8B-B14F-4D97-AF65-F5344CB8AC3E}">
        <p14:creationId xmlns:p14="http://schemas.microsoft.com/office/powerpoint/2010/main" val="4108257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12</a:t>
            </a:fld>
            <a:endParaRPr lang="en-GB"/>
          </a:p>
        </p:txBody>
      </p:sp>
    </p:spTree>
    <p:extLst>
      <p:ext uri="{BB962C8B-B14F-4D97-AF65-F5344CB8AC3E}">
        <p14:creationId xmlns:p14="http://schemas.microsoft.com/office/powerpoint/2010/main" val="91507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13</a:t>
            </a:fld>
            <a:endParaRPr lang="en-GB"/>
          </a:p>
        </p:txBody>
      </p:sp>
    </p:spTree>
    <p:extLst>
      <p:ext uri="{BB962C8B-B14F-4D97-AF65-F5344CB8AC3E}">
        <p14:creationId xmlns:p14="http://schemas.microsoft.com/office/powerpoint/2010/main" val="4028405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14</a:t>
            </a:fld>
            <a:endParaRPr lang="en-GB"/>
          </a:p>
        </p:txBody>
      </p:sp>
    </p:spTree>
    <p:extLst>
      <p:ext uri="{BB962C8B-B14F-4D97-AF65-F5344CB8AC3E}">
        <p14:creationId xmlns:p14="http://schemas.microsoft.com/office/powerpoint/2010/main" val="3094533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15</a:t>
            </a:fld>
            <a:endParaRPr lang="en-GB"/>
          </a:p>
        </p:txBody>
      </p:sp>
    </p:spTree>
    <p:extLst>
      <p:ext uri="{BB962C8B-B14F-4D97-AF65-F5344CB8AC3E}">
        <p14:creationId xmlns:p14="http://schemas.microsoft.com/office/powerpoint/2010/main" val="3229911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16</a:t>
            </a:fld>
            <a:endParaRPr lang="en-GB"/>
          </a:p>
        </p:txBody>
      </p:sp>
    </p:spTree>
    <p:extLst>
      <p:ext uri="{BB962C8B-B14F-4D97-AF65-F5344CB8AC3E}">
        <p14:creationId xmlns:p14="http://schemas.microsoft.com/office/powerpoint/2010/main" val="2336996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17</a:t>
            </a:fld>
            <a:endParaRPr lang="en-GB"/>
          </a:p>
        </p:txBody>
      </p:sp>
    </p:spTree>
    <p:extLst>
      <p:ext uri="{BB962C8B-B14F-4D97-AF65-F5344CB8AC3E}">
        <p14:creationId xmlns:p14="http://schemas.microsoft.com/office/powerpoint/2010/main" val="2163127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18</a:t>
            </a:fld>
            <a:endParaRPr lang="en-GB"/>
          </a:p>
        </p:txBody>
      </p:sp>
    </p:spTree>
    <p:extLst>
      <p:ext uri="{BB962C8B-B14F-4D97-AF65-F5344CB8AC3E}">
        <p14:creationId xmlns:p14="http://schemas.microsoft.com/office/powerpoint/2010/main" val="3832561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3</a:t>
            </a:fld>
            <a:endParaRPr lang="en-GB"/>
          </a:p>
        </p:txBody>
      </p:sp>
    </p:spTree>
    <p:extLst>
      <p:ext uri="{BB962C8B-B14F-4D97-AF65-F5344CB8AC3E}">
        <p14:creationId xmlns:p14="http://schemas.microsoft.com/office/powerpoint/2010/main" val="519022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4</a:t>
            </a:fld>
            <a:endParaRPr lang="en-GB"/>
          </a:p>
        </p:txBody>
      </p:sp>
    </p:spTree>
    <p:extLst>
      <p:ext uri="{BB962C8B-B14F-4D97-AF65-F5344CB8AC3E}">
        <p14:creationId xmlns:p14="http://schemas.microsoft.com/office/powerpoint/2010/main" val="60505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5</a:t>
            </a:fld>
            <a:endParaRPr lang="en-GB"/>
          </a:p>
        </p:txBody>
      </p:sp>
    </p:spTree>
    <p:extLst>
      <p:ext uri="{BB962C8B-B14F-4D97-AF65-F5344CB8AC3E}">
        <p14:creationId xmlns:p14="http://schemas.microsoft.com/office/powerpoint/2010/main" val="1769526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6</a:t>
            </a:fld>
            <a:endParaRPr lang="en-GB"/>
          </a:p>
        </p:txBody>
      </p:sp>
    </p:spTree>
    <p:extLst>
      <p:ext uri="{BB962C8B-B14F-4D97-AF65-F5344CB8AC3E}">
        <p14:creationId xmlns:p14="http://schemas.microsoft.com/office/powerpoint/2010/main" val="301857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7</a:t>
            </a:fld>
            <a:endParaRPr lang="en-GB"/>
          </a:p>
        </p:txBody>
      </p:sp>
    </p:spTree>
    <p:extLst>
      <p:ext uri="{BB962C8B-B14F-4D97-AF65-F5344CB8AC3E}">
        <p14:creationId xmlns:p14="http://schemas.microsoft.com/office/powerpoint/2010/main" val="2482038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8</a:t>
            </a:fld>
            <a:endParaRPr lang="en-GB"/>
          </a:p>
        </p:txBody>
      </p:sp>
    </p:spTree>
    <p:extLst>
      <p:ext uri="{BB962C8B-B14F-4D97-AF65-F5344CB8AC3E}">
        <p14:creationId xmlns:p14="http://schemas.microsoft.com/office/powerpoint/2010/main" val="3040683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9</a:t>
            </a:fld>
            <a:endParaRPr lang="en-GB"/>
          </a:p>
        </p:txBody>
      </p:sp>
    </p:spTree>
    <p:extLst>
      <p:ext uri="{BB962C8B-B14F-4D97-AF65-F5344CB8AC3E}">
        <p14:creationId xmlns:p14="http://schemas.microsoft.com/office/powerpoint/2010/main" val="2500303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ECCD-28DD-13E3-E900-601FCD44E7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A81593-DF33-1D32-A28D-3627E123C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30239F-6F28-0787-FBCD-34F620A95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4A2FDD-354F-0B3B-90B4-882041498F13}"/>
              </a:ext>
            </a:extLst>
          </p:cNvPr>
          <p:cNvSpPr>
            <a:spLocks noGrp="1"/>
          </p:cNvSpPr>
          <p:nvPr>
            <p:ph type="sldNum" sz="quarter" idx="5"/>
          </p:nvPr>
        </p:nvSpPr>
        <p:spPr/>
        <p:txBody>
          <a:bodyPr/>
          <a:lstStyle/>
          <a:p>
            <a:fld id="{15A0ACB2-B3D3-4D52-B7D6-D615CD69ABFB}" type="slidenum">
              <a:rPr lang="en-GB" smtClean="0"/>
              <a:t>10</a:t>
            </a:fld>
            <a:endParaRPr lang="en-GB"/>
          </a:p>
        </p:txBody>
      </p:sp>
    </p:spTree>
    <p:extLst>
      <p:ext uri="{BB962C8B-B14F-4D97-AF65-F5344CB8AC3E}">
        <p14:creationId xmlns:p14="http://schemas.microsoft.com/office/powerpoint/2010/main" val="564371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f_Litir">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79AC7B95-D0E7-024A-B6D1-29E83C162FEF}"/>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4" name="Rectangle 3">
            <a:extLst>
              <a:ext uri="{FF2B5EF4-FFF2-40B4-BE49-F238E27FC236}">
                <a16:creationId xmlns:a16="http://schemas.microsoft.com/office/drawing/2014/main" id="{1EABC201-C2D6-774A-9311-ACA729B34510}"/>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pic>
        <p:nvPicPr>
          <p:cNvPr id="5" name="Picture 4">
            <a:extLst>
              <a:ext uri="{FF2B5EF4-FFF2-40B4-BE49-F238E27FC236}">
                <a16:creationId xmlns:a16="http://schemas.microsoft.com/office/drawing/2014/main" id="{CFAB19E0-98B1-1544-8D66-AAAA653CE6A1}"/>
              </a:ext>
            </a:extLst>
          </p:cNvPr>
          <p:cNvPicPr>
            <a:picLocks noChangeAspect="1"/>
          </p:cNvPicPr>
          <p:nvPr userDrawn="1"/>
        </p:nvPicPr>
        <p:blipFill>
          <a:blip r:embed="rId3"/>
          <a:stretch>
            <a:fillRect/>
          </a:stretch>
        </p:blipFill>
        <p:spPr>
          <a:xfrm rot="16200000">
            <a:off x="5419030" y="97971"/>
            <a:ext cx="1353940" cy="6858000"/>
          </a:xfrm>
          <a:prstGeom prst="rect">
            <a:avLst/>
          </a:prstGeom>
        </p:spPr>
      </p:pic>
    </p:spTree>
    <p:extLst>
      <p:ext uri="{BB962C8B-B14F-4D97-AF65-F5344CB8AC3E}">
        <p14:creationId xmlns:p14="http://schemas.microsoft.com/office/powerpoint/2010/main" val="83865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if_titill_millifyrirsogn_1dalku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95BE-5DE2-6445-AD1A-5490C1FC9C7C}"/>
              </a:ext>
            </a:extLst>
          </p:cNvPr>
          <p:cNvSpPr>
            <a:spLocks noGrp="1"/>
          </p:cNvSpPr>
          <p:nvPr>
            <p:ph type="title" hasCustomPrompt="1"/>
          </p:nvPr>
        </p:nvSpPr>
        <p:spPr>
          <a:xfrm>
            <a:off x="839788" y="365125"/>
            <a:ext cx="5256212" cy="1325563"/>
          </a:xfrm>
          <a:ln>
            <a:noFill/>
          </a:ln>
        </p:spPr>
        <p:txBody>
          <a:bodyPr/>
          <a:lstStyle/>
          <a:p>
            <a:r>
              <a:rPr lang="en-GB" dirty="0"/>
              <a:t>Click to edit </a:t>
            </a:r>
            <a:br>
              <a:rPr lang="en-GB" dirty="0"/>
            </a:br>
            <a:r>
              <a:rPr lang="en-GB" dirty="0"/>
              <a:t>Master title style</a:t>
            </a:r>
            <a:endParaRPr lang="en-IS" dirty="0"/>
          </a:p>
        </p:txBody>
      </p:sp>
      <p:sp>
        <p:nvSpPr>
          <p:cNvPr id="3" name="Text Placeholder 2">
            <a:extLst>
              <a:ext uri="{FF2B5EF4-FFF2-40B4-BE49-F238E27FC236}">
                <a16:creationId xmlns:a16="http://schemas.microsoft.com/office/drawing/2014/main" id="{4F97D688-637E-0643-831E-5183440713A2}"/>
              </a:ext>
            </a:extLst>
          </p:cNvPr>
          <p:cNvSpPr>
            <a:spLocks noGrp="1"/>
          </p:cNvSpPr>
          <p:nvPr>
            <p:ph type="body" idx="1" hasCustomPrompt="1"/>
          </p:nvPr>
        </p:nvSpPr>
        <p:spPr>
          <a:xfrm>
            <a:off x="839788" y="1825625"/>
            <a:ext cx="5256212"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
        <p:nvSpPr>
          <p:cNvPr id="4" name="Content Placeholder 3">
            <a:extLst>
              <a:ext uri="{FF2B5EF4-FFF2-40B4-BE49-F238E27FC236}">
                <a16:creationId xmlns:a16="http://schemas.microsoft.com/office/drawing/2014/main" id="{1DB97DC3-6091-2F47-8D5F-D74E70F91AF4}"/>
              </a:ext>
            </a:extLst>
          </p:cNvPr>
          <p:cNvSpPr>
            <a:spLocks noGrp="1"/>
          </p:cNvSpPr>
          <p:nvPr>
            <p:ph sz="half" idx="2"/>
          </p:nvPr>
        </p:nvSpPr>
        <p:spPr>
          <a:xfrm>
            <a:off x="839788" y="2784474"/>
            <a:ext cx="9915298" cy="2886983"/>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pic>
        <p:nvPicPr>
          <p:cNvPr id="14" name="Picture 13" descr="Text&#10;&#10;Description automatically generated">
            <a:extLst>
              <a:ext uri="{FF2B5EF4-FFF2-40B4-BE49-F238E27FC236}">
                <a16:creationId xmlns:a16="http://schemas.microsoft.com/office/drawing/2014/main" id="{A1BFE3E8-7445-6D40-A412-8B0E2930E91D}"/>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5" name="Rectangle 14">
            <a:extLst>
              <a:ext uri="{FF2B5EF4-FFF2-40B4-BE49-F238E27FC236}">
                <a16:creationId xmlns:a16="http://schemas.microsoft.com/office/drawing/2014/main" id="{F39E7204-0730-D04A-98FD-B9C2DAD3DA58}"/>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86499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if_titill_2millifyrirsogn_2dalku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95BE-5DE2-6445-AD1A-5490C1FC9C7C}"/>
              </a:ext>
            </a:extLst>
          </p:cNvPr>
          <p:cNvSpPr>
            <a:spLocks noGrp="1"/>
          </p:cNvSpPr>
          <p:nvPr>
            <p:ph type="title" hasCustomPrompt="1"/>
          </p:nvPr>
        </p:nvSpPr>
        <p:spPr>
          <a:xfrm>
            <a:off x="839788" y="365125"/>
            <a:ext cx="9915298" cy="1325563"/>
          </a:xfrm>
          <a:ln>
            <a:noFill/>
          </a:ln>
        </p:spPr>
        <p:txBody>
          <a:bodyPr/>
          <a:lstStyle/>
          <a:p>
            <a:r>
              <a:rPr lang="en-GB" dirty="0"/>
              <a:t>Click to edit </a:t>
            </a:r>
            <a:br>
              <a:rPr lang="en-GB" dirty="0"/>
            </a:br>
            <a:r>
              <a:rPr lang="en-GB" dirty="0"/>
              <a:t>Master title style</a:t>
            </a:r>
            <a:endParaRPr lang="en-IS" dirty="0"/>
          </a:p>
        </p:txBody>
      </p:sp>
      <p:sp>
        <p:nvSpPr>
          <p:cNvPr id="3" name="Text Placeholder 2">
            <a:extLst>
              <a:ext uri="{FF2B5EF4-FFF2-40B4-BE49-F238E27FC236}">
                <a16:creationId xmlns:a16="http://schemas.microsoft.com/office/drawing/2014/main" id="{4F97D688-637E-0643-831E-5183440713A2}"/>
              </a:ext>
            </a:extLst>
          </p:cNvPr>
          <p:cNvSpPr>
            <a:spLocks noGrp="1"/>
          </p:cNvSpPr>
          <p:nvPr>
            <p:ph type="body" idx="1" hasCustomPrompt="1"/>
          </p:nvPr>
        </p:nvSpPr>
        <p:spPr>
          <a:xfrm>
            <a:off x="839788" y="1825625"/>
            <a:ext cx="480989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
        <p:nvSpPr>
          <p:cNvPr id="4" name="Content Placeholder 3">
            <a:extLst>
              <a:ext uri="{FF2B5EF4-FFF2-40B4-BE49-F238E27FC236}">
                <a16:creationId xmlns:a16="http://schemas.microsoft.com/office/drawing/2014/main" id="{1DB97DC3-6091-2F47-8D5F-D74E70F91AF4}"/>
              </a:ext>
            </a:extLst>
          </p:cNvPr>
          <p:cNvSpPr>
            <a:spLocks noGrp="1"/>
          </p:cNvSpPr>
          <p:nvPr>
            <p:ph sz="half" idx="2"/>
          </p:nvPr>
        </p:nvSpPr>
        <p:spPr>
          <a:xfrm>
            <a:off x="839788" y="2784474"/>
            <a:ext cx="4809898" cy="2974069"/>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19" name="Text Placeholder 2">
            <a:extLst>
              <a:ext uri="{FF2B5EF4-FFF2-40B4-BE49-F238E27FC236}">
                <a16:creationId xmlns:a16="http://schemas.microsoft.com/office/drawing/2014/main" id="{1BA647A9-8690-2549-9CCB-99B1356D8764}"/>
              </a:ext>
            </a:extLst>
          </p:cNvPr>
          <p:cNvSpPr>
            <a:spLocks noGrp="1"/>
          </p:cNvSpPr>
          <p:nvPr>
            <p:ph type="body" idx="10" hasCustomPrompt="1"/>
          </p:nvPr>
        </p:nvSpPr>
        <p:spPr>
          <a:xfrm>
            <a:off x="5807339" y="1825625"/>
            <a:ext cx="480989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
        <p:nvSpPr>
          <p:cNvPr id="20" name="Content Placeholder 3">
            <a:extLst>
              <a:ext uri="{FF2B5EF4-FFF2-40B4-BE49-F238E27FC236}">
                <a16:creationId xmlns:a16="http://schemas.microsoft.com/office/drawing/2014/main" id="{9D12D5E5-3338-544C-A751-5EE0A4B55857}"/>
              </a:ext>
            </a:extLst>
          </p:cNvPr>
          <p:cNvSpPr>
            <a:spLocks noGrp="1"/>
          </p:cNvSpPr>
          <p:nvPr>
            <p:ph sz="half" idx="11"/>
          </p:nvPr>
        </p:nvSpPr>
        <p:spPr>
          <a:xfrm>
            <a:off x="5807339" y="2784474"/>
            <a:ext cx="4809898" cy="2974069"/>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pic>
        <p:nvPicPr>
          <p:cNvPr id="21" name="Picture 20" descr="Text&#10;&#10;Description automatically generated">
            <a:extLst>
              <a:ext uri="{FF2B5EF4-FFF2-40B4-BE49-F238E27FC236}">
                <a16:creationId xmlns:a16="http://schemas.microsoft.com/office/drawing/2014/main" id="{4679681C-3456-D449-85B7-06241A89B405}"/>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22" name="Rectangle 21">
            <a:extLst>
              <a:ext uri="{FF2B5EF4-FFF2-40B4-BE49-F238E27FC236}">
                <a16:creationId xmlns:a16="http://schemas.microsoft.com/office/drawing/2014/main" id="{0EE77639-80D1-804F-AD4E-1201054AA7E2}"/>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1838174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if_titill_3millifyrirsogn_3dalku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95BE-5DE2-6445-AD1A-5490C1FC9C7C}"/>
              </a:ext>
            </a:extLst>
          </p:cNvPr>
          <p:cNvSpPr>
            <a:spLocks noGrp="1"/>
          </p:cNvSpPr>
          <p:nvPr>
            <p:ph type="title" hasCustomPrompt="1"/>
          </p:nvPr>
        </p:nvSpPr>
        <p:spPr>
          <a:xfrm>
            <a:off x="839788" y="365125"/>
            <a:ext cx="10512425" cy="1325563"/>
          </a:xfrm>
          <a:ln>
            <a:noFill/>
          </a:ln>
        </p:spPr>
        <p:txBody>
          <a:bodyPr/>
          <a:lstStyle/>
          <a:p>
            <a:r>
              <a:rPr lang="en-GB" dirty="0"/>
              <a:t>Click to edit </a:t>
            </a:r>
            <a:br>
              <a:rPr lang="en-GB" dirty="0"/>
            </a:br>
            <a:r>
              <a:rPr lang="en-GB" dirty="0"/>
              <a:t>Master title style</a:t>
            </a:r>
            <a:endParaRPr lang="en-IS" dirty="0"/>
          </a:p>
        </p:txBody>
      </p:sp>
      <p:sp>
        <p:nvSpPr>
          <p:cNvPr id="3" name="Text Placeholder 2">
            <a:extLst>
              <a:ext uri="{FF2B5EF4-FFF2-40B4-BE49-F238E27FC236}">
                <a16:creationId xmlns:a16="http://schemas.microsoft.com/office/drawing/2014/main" id="{4F97D688-637E-0643-831E-5183440713A2}"/>
              </a:ext>
            </a:extLst>
          </p:cNvPr>
          <p:cNvSpPr>
            <a:spLocks noGrp="1"/>
          </p:cNvSpPr>
          <p:nvPr>
            <p:ph type="body" idx="1" hasCustomPrompt="1"/>
          </p:nvPr>
        </p:nvSpPr>
        <p:spPr>
          <a:xfrm>
            <a:off x="839787" y="1825625"/>
            <a:ext cx="3390185"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
        <p:nvSpPr>
          <p:cNvPr id="4" name="Content Placeholder 3">
            <a:extLst>
              <a:ext uri="{FF2B5EF4-FFF2-40B4-BE49-F238E27FC236}">
                <a16:creationId xmlns:a16="http://schemas.microsoft.com/office/drawing/2014/main" id="{1DB97DC3-6091-2F47-8D5F-D74E70F91AF4}"/>
              </a:ext>
            </a:extLst>
          </p:cNvPr>
          <p:cNvSpPr>
            <a:spLocks noGrp="1"/>
          </p:cNvSpPr>
          <p:nvPr>
            <p:ph sz="half" idx="2"/>
          </p:nvPr>
        </p:nvSpPr>
        <p:spPr>
          <a:xfrm>
            <a:off x="839787" y="2784474"/>
            <a:ext cx="3390185" cy="2930526"/>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19" name="Text Placeholder 2">
            <a:extLst>
              <a:ext uri="{FF2B5EF4-FFF2-40B4-BE49-F238E27FC236}">
                <a16:creationId xmlns:a16="http://schemas.microsoft.com/office/drawing/2014/main" id="{E8F15625-84F5-5C4B-920B-B5C71F788AD8}"/>
              </a:ext>
            </a:extLst>
          </p:cNvPr>
          <p:cNvSpPr>
            <a:spLocks noGrp="1"/>
          </p:cNvSpPr>
          <p:nvPr>
            <p:ph type="body" idx="10" hasCustomPrompt="1"/>
          </p:nvPr>
        </p:nvSpPr>
        <p:spPr>
          <a:xfrm>
            <a:off x="4343824" y="1825625"/>
            <a:ext cx="3390185"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
        <p:nvSpPr>
          <p:cNvPr id="20" name="Content Placeholder 3">
            <a:extLst>
              <a:ext uri="{FF2B5EF4-FFF2-40B4-BE49-F238E27FC236}">
                <a16:creationId xmlns:a16="http://schemas.microsoft.com/office/drawing/2014/main" id="{010F75AE-667E-854B-BD33-B1963B9E3894}"/>
              </a:ext>
            </a:extLst>
          </p:cNvPr>
          <p:cNvSpPr>
            <a:spLocks noGrp="1"/>
          </p:cNvSpPr>
          <p:nvPr>
            <p:ph sz="half" idx="11"/>
          </p:nvPr>
        </p:nvSpPr>
        <p:spPr>
          <a:xfrm>
            <a:off x="4343824" y="2784474"/>
            <a:ext cx="3390185" cy="2930526"/>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21" name="Text Placeholder 2">
            <a:extLst>
              <a:ext uri="{FF2B5EF4-FFF2-40B4-BE49-F238E27FC236}">
                <a16:creationId xmlns:a16="http://schemas.microsoft.com/office/drawing/2014/main" id="{E5595F8A-B2E8-2E42-9062-ADF1A5AE0DD1}"/>
              </a:ext>
            </a:extLst>
          </p:cNvPr>
          <p:cNvSpPr>
            <a:spLocks noGrp="1"/>
          </p:cNvSpPr>
          <p:nvPr>
            <p:ph type="body" idx="12" hasCustomPrompt="1"/>
          </p:nvPr>
        </p:nvSpPr>
        <p:spPr>
          <a:xfrm>
            <a:off x="7847861" y="1825625"/>
            <a:ext cx="3504352"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
        <p:nvSpPr>
          <p:cNvPr id="22" name="Content Placeholder 3">
            <a:extLst>
              <a:ext uri="{FF2B5EF4-FFF2-40B4-BE49-F238E27FC236}">
                <a16:creationId xmlns:a16="http://schemas.microsoft.com/office/drawing/2014/main" id="{5CA89436-9090-204F-8536-BCE9B9617B35}"/>
              </a:ext>
            </a:extLst>
          </p:cNvPr>
          <p:cNvSpPr>
            <a:spLocks noGrp="1"/>
          </p:cNvSpPr>
          <p:nvPr>
            <p:ph sz="half" idx="13"/>
          </p:nvPr>
        </p:nvSpPr>
        <p:spPr>
          <a:xfrm>
            <a:off x="7847861" y="2784474"/>
            <a:ext cx="3504352" cy="2930526"/>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pic>
        <p:nvPicPr>
          <p:cNvPr id="18" name="Picture 17" descr="Text&#10;&#10;Description automatically generated">
            <a:extLst>
              <a:ext uri="{FF2B5EF4-FFF2-40B4-BE49-F238E27FC236}">
                <a16:creationId xmlns:a16="http://schemas.microsoft.com/office/drawing/2014/main" id="{09EF45E9-95A7-5C46-B58B-231F86791734}"/>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23" name="Rectangle 22">
            <a:extLst>
              <a:ext uri="{FF2B5EF4-FFF2-40B4-BE49-F238E27FC236}">
                <a16:creationId xmlns:a16="http://schemas.microsoft.com/office/drawing/2014/main" id="{4C41E8C0-ECF9-1A45-AAFC-942E6053AD3F}"/>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335952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if_titill+text_mynd til hægri">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9D9495F-41B6-824A-B70B-ECFF19DD7E02}"/>
              </a:ext>
            </a:extLst>
          </p:cNvPr>
          <p:cNvSpPr>
            <a:spLocks noGrp="1"/>
          </p:cNvSpPr>
          <p:nvPr>
            <p:ph type="pic" idx="1"/>
          </p:nvPr>
        </p:nvSpPr>
        <p:spPr>
          <a:xfrm>
            <a:off x="6096000" y="0"/>
            <a:ext cx="6096000"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IS"/>
          </a:p>
        </p:txBody>
      </p:sp>
      <p:sp>
        <p:nvSpPr>
          <p:cNvPr id="5" name="Title 1">
            <a:extLst>
              <a:ext uri="{FF2B5EF4-FFF2-40B4-BE49-F238E27FC236}">
                <a16:creationId xmlns:a16="http://schemas.microsoft.com/office/drawing/2014/main" id="{19FC6E40-7BFB-C041-AB01-9D137ACCA20A}"/>
              </a:ext>
            </a:extLst>
          </p:cNvPr>
          <p:cNvSpPr>
            <a:spLocks noGrp="1"/>
          </p:cNvSpPr>
          <p:nvPr>
            <p:ph type="title" hasCustomPrompt="1"/>
          </p:nvPr>
        </p:nvSpPr>
        <p:spPr>
          <a:xfrm>
            <a:off x="839788" y="457200"/>
            <a:ext cx="4500029" cy="1539551"/>
          </a:xfrm>
          <a:ln>
            <a:noFill/>
          </a:ln>
        </p:spPr>
        <p:txBody>
          <a:bodyPr anchor="b">
            <a:normAutofit/>
          </a:bodyPr>
          <a:lstStyle>
            <a:lvl1pPr>
              <a:defRPr sz="2200"/>
            </a:lvl1pPr>
          </a:lstStyle>
          <a:p>
            <a:r>
              <a:rPr lang="en-GB" dirty="0"/>
              <a:t>Click to edit </a:t>
            </a:r>
            <a:br>
              <a:rPr lang="en-GB" dirty="0"/>
            </a:br>
            <a:r>
              <a:rPr lang="en-GB" dirty="0"/>
              <a:t>Master title style</a:t>
            </a:r>
            <a:endParaRPr lang="en-IS" dirty="0"/>
          </a:p>
        </p:txBody>
      </p:sp>
      <p:sp>
        <p:nvSpPr>
          <p:cNvPr id="6" name="Text Placeholder 3">
            <a:extLst>
              <a:ext uri="{FF2B5EF4-FFF2-40B4-BE49-F238E27FC236}">
                <a16:creationId xmlns:a16="http://schemas.microsoft.com/office/drawing/2014/main" id="{D442792A-F39C-B54A-9C71-4ACDB47CDD13}"/>
              </a:ext>
            </a:extLst>
          </p:cNvPr>
          <p:cNvSpPr>
            <a:spLocks noGrp="1"/>
          </p:cNvSpPr>
          <p:nvPr>
            <p:ph type="body" sz="half" idx="2"/>
          </p:nvPr>
        </p:nvSpPr>
        <p:spPr>
          <a:xfrm>
            <a:off x="839788" y="2127381"/>
            <a:ext cx="4500029" cy="3674706"/>
          </a:xfrm>
        </p:spPr>
        <p:txBody>
          <a:bodyPr>
            <a:normAutofit/>
          </a:bodyPr>
          <a:lstStyle>
            <a:lvl1pPr marL="0" indent="0">
              <a:lnSpc>
                <a:spcPct val="1000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Tree>
    <p:extLst>
      <p:ext uri="{BB962C8B-B14F-4D97-AF65-F5344CB8AC3E}">
        <p14:creationId xmlns:p14="http://schemas.microsoft.com/office/powerpoint/2010/main" val="3791514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if_titill+text_mynd til vinstri">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9D9495F-41B6-824A-B70B-ECFF19DD7E02}"/>
              </a:ext>
            </a:extLst>
          </p:cNvPr>
          <p:cNvSpPr>
            <a:spLocks noGrp="1"/>
          </p:cNvSpPr>
          <p:nvPr>
            <p:ph type="pic" idx="1"/>
          </p:nvPr>
        </p:nvSpPr>
        <p:spPr>
          <a:xfrm>
            <a:off x="0" y="0"/>
            <a:ext cx="5921829"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IS"/>
          </a:p>
        </p:txBody>
      </p:sp>
      <p:sp>
        <p:nvSpPr>
          <p:cNvPr id="10" name="Title 1">
            <a:extLst>
              <a:ext uri="{FF2B5EF4-FFF2-40B4-BE49-F238E27FC236}">
                <a16:creationId xmlns:a16="http://schemas.microsoft.com/office/drawing/2014/main" id="{E1D869A0-0C24-DF44-9047-0D692A77B366}"/>
              </a:ext>
            </a:extLst>
          </p:cNvPr>
          <p:cNvSpPr>
            <a:spLocks noGrp="1"/>
          </p:cNvSpPr>
          <p:nvPr>
            <p:ph type="title" hasCustomPrompt="1"/>
          </p:nvPr>
        </p:nvSpPr>
        <p:spPr>
          <a:xfrm>
            <a:off x="6521776" y="382552"/>
            <a:ext cx="4222269" cy="1600200"/>
          </a:xfrm>
          <a:ln>
            <a:noFill/>
          </a:ln>
        </p:spPr>
        <p:txBody>
          <a:bodyPr anchor="b">
            <a:normAutofit/>
          </a:bodyPr>
          <a:lstStyle>
            <a:lvl1pPr>
              <a:defRPr sz="2200"/>
            </a:lvl1pPr>
          </a:lstStyle>
          <a:p>
            <a:r>
              <a:rPr lang="en-GB" dirty="0"/>
              <a:t>Click to edit </a:t>
            </a:r>
            <a:br>
              <a:rPr lang="en-GB" dirty="0"/>
            </a:br>
            <a:r>
              <a:rPr lang="en-GB" dirty="0"/>
              <a:t>Master title style</a:t>
            </a:r>
            <a:endParaRPr lang="en-IS" dirty="0"/>
          </a:p>
        </p:txBody>
      </p:sp>
      <p:sp>
        <p:nvSpPr>
          <p:cNvPr id="11" name="Text Placeholder 3">
            <a:extLst>
              <a:ext uri="{FF2B5EF4-FFF2-40B4-BE49-F238E27FC236}">
                <a16:creationId xmlns:a16="http://schemas.microsoft.com/office/drawing/2014/main" id="{A96B72CB-7348-294C-A36F-DFE4C6217CB9}"/>
              </a:ext>
            </a:extLst>
          </p:cNvPr>
          <p:cNvSpPr>
            <a:spLocks noGrp="1"/>
          </p:cNvSpPr>
          <p:nvPr>
            <p:ph type="body" sz="half" idx="2"/>
          </p:nvPr>
        </p:nvSpPr>
        <p:spPr>
          <a:xfrm>
            <a:off x="6521776" y="2122354"/>
            <a:ext cx="4233310" cy="3538217"/>
          </a:xfrm>
        </p:spPr>
        <p:txBody>
          <a:bodyPr>
            <a:normAutofit/>
          </a:bodyPr>
          <a:lstStyle>
            <a:lvl1pPr marL="0" indent="0">
              <a:lnSpc>
                <a:spcPct val="1000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pic>
        <p:nvPicPr>
          <p:cNvPr id="17" name="Picture 16" descr="Text&#10;&#10;Description automatically generated">
            <a:extLst>
              <a:ext uri="{FF2B5EF4-FFF2-40B4-BE49-F238E27FC236}">
                <a16:creationId xmlns:a16="http://schemas.microsoft.com/office/drawing/2014/main" id="{8473A9A0-93AF-4346-8535-41E5E61A029F}"/>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8" name="Rectangle 17">
            <a:extLst>
              <a:ext uri="{FF2B5EF4-FFF2-40B4-BE49-F238E27FC236}">
                <a16:creationId xmlns:a16="http://schemas.microsoft.com/office/drawing/2014/main" id="{3063CF10-0730-2A41-97E8-8104B0126BF8}"/>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432995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Lif_titill+text_sulu/kokur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27908-5BAD-544C-B705-633D1BBDED6C}"/>
              </a:ext>
            </a:extLst>
          </p:cNvPr>
          <p:cNvSpPr>
            <a:spLocks noGrp="1"/>
          </p:cNvSpPr>
          <p:nvPr>
            <p:ph type="title" hasCustomPrompt="1"/>
          </p:nvPr>
        </p:nvSpPr>
        <p:spPr>
          <a:xfrm>
            <a:off x="839788" y="457200"/>
            <a:ext cx="4500029" cy="1539551"/>
          </a:xfrm>
          <a:ln>
            <a:noFill/>
          </a:ln>
        </p:spPr>
        <p:txBody>
          <a:bodyPr anchor="b">
            <a:normAutofit/>
          </a:bodyPr>
          <a:lstStyle>
            <a:lvl1pPr>
              <a:defRPr sz="2200"/>
            </a:lvl1pPr>
          </a:lstStyle>
          <a:p>
            <a:r>
              <a:rPr lang="en-GB" dirty="0"/>
              <a:t>Click to edit </a:t>
            </a:r>
            <a:br>
              <a:rPr lang="en-GB" dirty="0"/>
            </a:br>
            <a:r>
              <a:rPr lang="en-GB" dirty="0"/>
              <a:t>Master title style</a:t>
            </a:r>
            <a:endParaRPr lang="en-IS" dirty="0"/>
          </a:p>
        </p:txBody>
      </p:sp>
      <p:sp>
        <p:nvSpPr>
          <p:cNvPr id="3" name="Content Placeholder 2">
            <a:extLst>
              <a:ext uri="{FF2B5EF4-FFF2-40B4-BE49-F238E27FC236}">
                <a16:creationId xmlns:a16="http://schemas.microsoft.com/office/drawing/2014/main" id="{FA302CA4-B1AA-214D-8DFA-BE21E340177E}"/>
              </a:ext>
            </a:extLst>
          </p:cNvPr>
          <p:cNvSpPr>
            <a:spLocks noGrp="1"/>
          </p:cNvSpPr>
          <p:nvPr>
            <p:ph idx="1"/>
          </p:nvPr>
        </p:nvSpPr>
        <p:spPr>
          <a:xfrm>
            <a:off x="5486400" y="1175657"/>
            <a:ext cx="5268686" cy="4452258"/>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5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4" name="Text Placeholder 3">
            <a:extLst>
              <a:ext uri="{FF2B5EF4-FFF2-40B4-BE49-F238E27FC236}">
                <a16:creationId xmlns:a16="http://schemas.microsoft.com/office/drawing/2014/main" id="{92D34264-46B9-CA44-9C54-893B7BC7EB52}"/>
              </a:ext>
            </a:extLst>
          </p:cNvPr>
          <p:cNvSpPr>
            <a:spLocks noGrp="1"/>
          </p:cNvSpPr>
          <p:nvPr>
            <p:ph type="body" sz="half" idx="2"/>
          </p:nvPr>
        </p:nvSpPr>
        <p:spPr>
          <a:xfrm>
            <a:off x="839788" y="2127380"/>
            <a:ext cx="4500029" cy="3500535"/>
          </a:xfrm>
        </p:spPr>
        <p:txBody>
          <a:bodyPr>
            <a:normAutofit/>
          </a:bodyPr>
          <a:lstStyle>
            <a:lvl1pPr marL="0" indent="0">
              <a:lnSpc>
                <a:spcPct val="1000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pic>
        <p:nvPicPr>
          <p:cNvPr id="15" name="Picture 14" descr="Text&#10;&#10;Description automatically generated">
            <a:extLst>
              <a:ext uri="{FF2B5EF4-FFF2-40B4-BE49-F238E27FC236}">
                <a16:creationId xmlns:a16="http://schemas.microsoft.com/office/drawing/2014/main" id="{0FA95C16-AD2F-8945-8E41-5C3390E22182}"/>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6" name="Rectangle 15">
            <a:extLst>
              <a:ext uri="{FF2B5EF4-FFF2-40B4-BE49-F238E27FC236}">
                <a16:creationId xmlns:a16="http://schemas.microsoft.com/office/drawing/2014/main" id="{2A6E77D8-E3CB-1149-983C-C8CE5F92F6EA}"/>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06829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if_titill+Text/sulu/kokurit_mynd til hægri">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CA4E9E5D-F4EF-BD4C-94AE-9A9B2E444777}"/>
              </a:ext>
            </a:extLst>
          </p:cNvPr>
          <p:cNvSpPr>
            <a:spLocks noGrp="1"/>
          </p:cNvSpPr>
          <p:nvPr>
            <p:ph type="pic" idx="10"/>
          </p:nvPr>
        </p:nvSpPr>
        <p:spPr>
          <a:xfrm>
            <a:off x="4452162" y="0"/>
            <a:ext cx="7739837"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IS"/>
          </a:p>
        </p:txBody>
      </p:sp>
      <p:sp>
        <p:nvSpPr>
          <p:cNvPr id="9" name="Content Placeholder 2">
            <a:extLst>
              <a:ext uri="{FF2B5EF4-FFF2-40B4-BE49-F238E27FC236}">
                <a16:creationId xmlns:a16="http://schemas.microsoft.com/office/drawing/2014/main" id="{C30AAB9C-F0DA-054B-BBCB-72321DCBEF9A}"/>
              </a:ext>
            </a:extLst>
          </p:cNvPr>
          <p:cNvSpPr>
            <a:spLocks noGrp="1"/>
          </p:cNvSpPr>
          <p:nvPr>
            <p:ph idx="11"/>
          </p:nvPr>
        </p:nvSpPr>
        <p:spPr>
          <a:xfrm>
            <a:off x="843117" y="2197003"/>
            <a:ext cx="3238956" cy="3322054"/>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10" name="Text Placeholder 2">
            <a:extLst>
              <a:ext uri="{FF2B5EF4-FFF2-40B4-BE49-F238E27FC236}">
                <a16:creationId xmlns:a16="http://schemas.microsoft.com/office/drawing/2014/main" id="{F3F5CFDC-3DCD-A745-816D-2EC15C18DBD8}"/>
              </a:ext>
            </a:extLst>
          </p:cNvPr>
          <p:cNvSpPr>
            <a:spLocks noGrp="1"/>
          </p:cNvSpPr>
          <p:nvPr>
            <p:ph type="body" idx="12" hasCustomPrompt="1"/>
          </p:nvPr>
        </p:nvSpPr>
        <p:spPr>
          <a:xfrm>
            <a:off x="837196" y="410545"/>
            <a:ext cx="3228387" cy="1600200"/>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spTree>
    <p:extLst>
      <p:ext uri="{BB962C8B-B14F-4D97-AF65-F5344CB8AC3E}">
        <p14:creationId xmlns:p14="http://schemas.microsoft.com/office/powerpoint/2010/main" val="1771828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if_titill+Text/sulu/kokurit_mynd til vinstri">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CA4E9E5D-F4EF-BD4C-94AE-9A9B2E444777}"/>
              </a:ext>
            </a:extLst>
          </p:cNvPr>
          <p:cNvSpPr>
            <a:spLocks noGrp="1"/>
          </p:cNvSpPr>
          <p:nvPr>
            <p:ph type="pic" idx="10"/>
          </p:nvPr>
        </p:nvSpPr>
        <p:spPr>
          <a:xfrm>
            <a:off x="10791" y="0"/>
            <a:ext cx="7739837"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IS"/>
          </a:p>
        </p:txBody>
      </p:sp>
      <p:sp>
        <p:nvSpPr>
          <p:cNvPr id="9" name="Content Placeholder 2">
            <a:extLst>
              <a:ext uri="{FF2B5EF4-FFF2-40B4-BE49-F238E27FC236}">
                <a16:creationId xmlns:a16="http://schemas.microsoft.com/office/drawing/2014/main" id="{C30AAB9C-F0DA-054B-BBCB-72321DCBEF9A}"/>
              </a:ext>
            </a:extLst>
          </p:cNvPr>
          <p:cNvSpPr>
            <a:spLocks noGrp="1"/>
          </p:cNvSpPr>
          <p:nvPr>
            <p:ph idx="11"/>
          </p:nvPr>
        </p:nvSpPr>
        <p:spPr>
          <a:xfrm>
            <a:off x="8363590" y="2197003"/>
            <a:ext cx="3238956" cy="3485340"/>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sz="1200"/>
            </a:lvl4pPr>
            <a:lvl5pPr>
              <a:lnSpc>
                <a:spcPct val="100000"/>
              </a:lnSpc>
              <a:defRPr sz="1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10" name="Text Placeholder 2">
            <a:extLst>
              <a:ext uri="{FF2B5EF4-FFF2-40B4-BE49-F238E27FC236}">
                <a16:creationId xmlns:a16="http://schemas.microsoft.com/office/drawing/2014/main" id="{F3F5CFDC-3DCD-A745-816D-2EC15C18DBD8}"/>
              </a:ext>
            </a:extLst>
          </p:cNvPr>
          <p:cNvSpPr>
            <a:spLocks noGrp="1"/>
          </p:cNvSpPr>
          <p:nvPr>
            <p:ph type="body" idx="12" hasCustomPrompt="1"/>
          </p:nvPr>
        </p:nvSpPr>
        <p:spPr>
          <a:xfrm>
            <a:off x="8357669" y="410545"/>
            <a:ext cx="3228387" cy="1600200"/>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pic>
        <p:nvPicPr>
          <p:cNvPr id="14" name="Picture 13" descr="Text&#10;&#10;Description automatically generated">
            <a:extLst>
              <a:ext uri="{FF2B5EF4-FFF2-40B4-BE49-F238E27FC236}">
                <a16:creationId xmlns:a16="http://schemas.microsoft.com/office/drawing/2014/main" id="{A6A4261F-F94C-684B-B928-2DDDF7E534E3}"/>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5" name="Rectangle 14">
            <a:extLst>
              <a:ext uri="{FF2B5EF4-FFF2-40B4-BE49-F238E27FC236}">
                <a16:creationId xmlns:a16="http://schemas.microsoft.com/office/drawing/2014/main" id="{1F481C27-14D1-9146-9ABA-9CC4A24B2ABF}"/>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49768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if_Mynd/heilsida">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A5210B7-511E-7748-B865-1BE20FA43E4C}"/>
              </a:ext>
            </a:extLst>
          </p:cNvPr>
          <p:cNvSpPr>
            <a:spLocks noGrp="1"/>
          </p:cNvSpPr>
          <p:nvPr>
            <p:ph type="pic" sz="quarter" idx="10"/>
          </p:nvPr>
        </p:nvSpPr>
        <p:spPr>
          <a:xfrm>
            <a:off x="0" y="0"/>
            <a:ext cx="12192000" cy="6858000"/>
          </a:xfrm>
        </p:spPr>
        <p:txBody>
          <a:bodyPr/>
          <a:lstStyle/>
          <a:p>
            <a:endParaRPr lang="en-IS"/>
          </a:p>
        </p:txBody>
      </p:sp>
    </p:spTree>
    <p:extLst>
      <p:ext uri="{BB962C8B-B14F-4D97-AF65-F5344CB8AC3E}">
        <p14:creationId xmlns:p14="http://schemas.microsoft.com/office/powerpoint/2010/main" val="792283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if_Video">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F336D588-0E02-6349-BE7A-11BE35BE6FCB}"/>
              </a:ext>
            </a:extLst>
          </p:cNvPr>
          <p:cNvSpPr>
            <a:spLocks noGrp="1"/>
          </p:cNvSpPr>
          <p:nvPr>
            <p:ph type="media" sz="quarter" idx="10"/>
          </p:nvPr>
        </p:nvSpPr>
        <p:spPr>
          <a:xfrm>
            <a:off x="0" y="0"/>
            <a:ext cx="12192000" cy="6858000"/>
          </a:xfrm>
        </p:spPr>
        <p:txBody>
          <a:bodyPr/>
          <a:lstStyle/>
          <a:p>
            <a:endParaRPr lang="en-IS"/>
          </a:p>
        </p:txBody>
      </p:sp>
    </p:spTree>
    <p:extLst>
      <p:ext uri="{BB962C8B-B14F-4D97-AF65-F5344CB8AC3E}">
        <p14:creationId xmlns:p14="http://schemas.microsoft.com/office/powerpoint/2010/main" val="3615396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Lif_milliglaera_Hv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99E9-A0EC-B145-B37D-62A4B3244E0A}"/>
              </a:ext>
            </a:extLst>
          </p:cNvPr>
          <p:cNvSpPr>
            <a:spLocks noGrp="1"/>
          </p:cNvSpPr>
          <p:nvPr>
            <p:ph type="ctrTitle" hasCustomPrompt="1"/>
          </p:nvPr>
        </p:nvSpPr>
        <p:spPr>
          <a:xfrm>
            <a:off x="1524000" y="1122363"/>
            <a:ext cx="4572000" cy="2387600"/>
          </a:xfrm>
          <a:noFill/>
          <a:ln>
            <a:noFill/>
          </a:ln>
        </p:spPr>
        <p:txBody>
          <a:bodyPr anchor="b">
            <a:normAutofit/>
          </a:bodyPr>
          <a:lstStyle>
            <a:lvl1pPr algn="l">
              <a:defRPr sz="2200"/>
            </a:lvl1pPr>
          </a:lstStyle>
          <a:p>
            <a:r>
              <a:rPr lang="en-GB" dirty="0"/>
              <a:t>Click to edit </a:t>
            </a:r>
            <a:br>
              <a:rPr lang="en-GB" dirty="0"/>
            </a:br>
            <a:r>
              <a:rPr lang="en-GB" dirty="0"/>
              <a:t>Master title style</a:t>
            </a:r>
            <a:endParaRPr lang="en-IS" dirty="0"/>
          </a:p>
        </p:txBody>
      </p:sp>
      <p:sp>
        <p:nvSpPr>
          <p:cNvPr id="3" name="Subtitle 2">
            <a:extLst>
              <a:ext uri="{FF2B5EF4-FFF2-40B4-BE49-F238E27FC236}">
                <a16:creationId xmlns:a16="http://schemas.microsoft.com/office/drawing/2014/main" id="{BE7BA69E-D991-344E-92B5-F06A07E09BD4}"/>
              </a:ext>
            </a:extLst>
          </p:cNvPr>
          <p:cNvSpPr>
            <a:spLocks noGrp="1"/>
          </p:cNvSpPr>
          <p:nvPr>
            <p:ph type="subTitle" idx="1"/>
          </p:nvPr>
        </p:nvSpPr>
        <p:spPr>
          <a:xfrm>
            <a:off x="1524000" y="3602038"/>
            <a:ext cx="4572000" cy="1655762"/>
          </a:xfrm>
        </p:spPr>
        <p:txBody>
          <a:bodyPr>
            <a:normAutofit/>
          </a:bodyPr>
          <a:lstStyle>
            <a:lvl1pPr marL="0" indent="0" algn="l">
              <a:lnSpc>
                <a:spcPct val="150000"/>
              </a:lnSpc>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IS" dirty="0"/>
          </a:p>
        </p:txBody>
      </p:sp>
      <p:pic>
        <p:nvPicPr>
          <p:cNvPr id="15" name="Picture 14" descr="Text&#10;&#10;Description automatically generated">
            <a:extLst>
              <a:ext uri="{FF2B5EF4-FFF2-40B4-BE49-F238E27FC236}">
                <a16:creationId xmlns:a16="http://schemas.microsoft.com/office/drawing/2014/main" id="{4846D742-22D6-9040-8AA8-5B4C2E71FE37}"/>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6" name="Rectangle 15">
            <a:extLst>
              <a:ext uri="{FF2B5EF4-FFF2-40B4-BE49-F238E27FC236}">
                <a16:creationId xmlns:a16="http://schemas.microsoft.com/office/drawing/2014/main" id="{558E3BFD-E91D-8A4C-9169-295D78649B93}"/>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188780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74102-98CA-D747-B920-BEC76E0459F5}"/>
              </a:ext>
            </a:extLst>
          </p:cNvPr>
          <p:cNvSpPr>
            <a:spLocks noGrp="1"/>
          </p:cNvSpPr>
          <p:nvPr>
            <p:ph type="title"/>
          </p:nvPr>
        </p:nvSpPr>
        <p:spPr/>
        <p:txBody>
          <a:bodyPr/>
          <a:lstStyle>
            <a:lvl1pPr>
              <a:defRPr>
                <a:solidFill>
                  <a:srgbClr val="002B5D"/>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A36DACF-1236-484A-A57D-121B0126528A}"/>
              </a:ext>
            </a:extLst>
          </p:cNvPr>
          <p:cNvSpPr>
            <a:spLocks noGrp="1"/>
          </p:cNvSpPr>
          <p:nvPr>
            <p:ph idx="1"/>
          </p:nvPr>
        </p:nvSpPr>
        <p:spPr/>
        <p:txBody>
          <a:bodyPr/>
          <a:lstStyle>
            <a:lvl1pPr>
              <a:defRPr>
                <a:solidFill>
                  <a:schemeClr val="tx1">
                    <a:lumMod val="85000"/>
                    <a:lumOff val="15000"/>
                  </a:schemeClr>
                </a:solidFill>
                <a:latin typeface="Arial" panose="020B0604020202020204" pitchFamily="34" charset="0"/>
                <a:cs typeface="Arial" panose="020B0604020202020204" pitchFamily="34" charset="0"/>
              </a:defRPr>
            </a:lvl1pPr>
            <a:lvl2pPr>
              <a:defRPr>
                <a:solidFill>
                  <a:schemeClr val="tx1">
                    <a:lumMod val="85000"/>
                    <a:lumOff val="15000"/>
                  </a:schemeClr>
                </a:solidFill>
                <a:latin typeface="Arial" panose="020B0604020202020204" pitchFamily="34" charset="0"/>
                <a:cs typeface="Arial" panose="020B0604020202020204" pitchFamily="34" charset="0"/>
              </a:defRPr>
            </a:lvl2pPr>
            <a:lvl3pPr>
              <a:defRPr>
                <a:solidFill>
                  <a:schemeClr val="tx1">
                    <a:lumMod val="85000"/>
                    <a:lumOff val="15000"/>
                  </a:schemeClr>
                </a:solidFill>
                <a:latin typeface="Arial" panose="020B0604020202020204" pitchFamily="34" charset="0"/>
                <a:cs typeface="Arial" panose="020B0604020202020204" pitchFamily="34" charset="0"/>
              </a:defRPr>
            </a:lvl3pPr>
            <a:lvl4pPr>
              <a:defRPr>
                <a:solidFill>
                  <a:schemeClr val="tx1">
                    <a:lumMod val="85000"/>
                    <a:lumOff val="15000"/>
                  </a:schemeClr>
                </a:solidFill>
                <a:latin typeface="Arial" panose="020B0604020202020204" pitchFamily="34" charset="0"/>
                <a:cs typeface="Arial" panose="020B0604020202020204" pitchFamily="34" charset="0"/>
              </a:defRPr>
            </a:lvl4pPr>
            <a:lvl5pPr>
              <a:defRPr>
                <a:solidFill>
                  <a:schemeClr val="tx1">
                    <a:lumMod val="85000"/>
                    <a:lumOff val="15000"/>
                  </a:schemeClr>
                </a:solidFill>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Rectangle 6">
            <a:extLst>
              <a:ext uri="{FF2B5EF4-FFF2-40B4-BE49-F238E27FC236}">
                <a16:creationId xmlns:a16="http://schemas.microsoft.com/office/drawing/2014/main" id="{2369802F-F909-A849-BD84-A0A44CA5B760}"/>
              </a:ext>
            </a:extLst>
          </p:cNvPr>
          <p:cNvSpPr/>
          <p:nvPr userDrawn="1"/>
        </p:nvSpPr>
        <p:spPr>
          <a:xfrm>
            <a:off x="944545" y="1366564"/>
            <a:ext cx="10801978" cy="100495"/>
          </a:xfrm>
          <a:prstGeom prst="rect">
            <a:avLst/>
          </a:prstGeom>
          <a:solidFill>
            <a:srgbClr val="002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32750"/>
              </a:solidFill>
            </a:endParaRPr>
          </a:p>
        </p:txBody>
      </p:sp>
    </p:spTree>
    <p:extLst>
      <p:ext uri="{BB962C8B-B14F-4D97-AF65-F5344CB8AC3E}">
        <p14:creationId xmlns:p14="http://schemas.microsoft.com/office/powerpoint/2010/main" val="2476825976"/>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itle and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F3DD1-2493-1848-82BF-7DED31307291}"/>
              </a:ext>
            </a:extLst>
          </p:cNvPr>
          <p:cNvSpPr>
            <a:spLocks noGrp="1"/>
          </p:cNvSpPr>
          <p:nvPr>
            <p:ph type="title"/>
          </p:nvPr>
        </p:nvSpPr>
        <p:spPr/>
        <p:txBody>
          <a:bodyPr/>
          <a:lstStyle>
            <a:lvl1pPr>
              <a:defRPr>
                <a:solidFill>
                  <a:srgbClr val="002B5D"/>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A614C09-0488-014C-A0B5-5ECE2C7317D3}"/>
              </a:ext>
            </a:extLst>
          </p:cNvPr>
          <p:cNvSpPr>
            <a:spLocks noGrp="1"/>
          </p:cNvSpPr>
          <p:nvPr>
            <p:ph sz="half" idx="1"/>
          </p:nvPr>
        </p:nvSpPr>
        <p:spPr>
          <a:xfrm>
            <a:off x="838200" y="1825625"/>
            <a:ext cx="4970929" cy="4351338"/>
          </a:xfrm>
        </p:spPr>
        <p:txBody>
          <a:bodyPr/>
          <a:lstStyle>
            <a:lvl1pPr>
              <a:defRPr>
                <a:solidFill>
                  <a:schemeClr val="tx1">
                    <a:lumMod val="85000"/>
                    <a:lumOff val="15000"/>
                  </a:schemeClr>
                </a:solidFill>
                <a:latin typeface="Aptos Light" panose="020B0004020202020204" pitchFamily="34" charset="0"/>
                <a:cs typeface="Arial" panose="020B0604020202020204" pitchFamily="34" charset="0"/>
              </a:defRPr>
            </a:lvl1pPr>
            <a:lvl2pPr>
              <a:defRPr sz="2000">
                <a:solidFill>
                  <a:schemeClr val="tx1">
                    <a:lumMod val="85000"/>
                    <a:lumOff val="15000"/>
                  </a:schemeClr>
                </a:solidFill>
                <a:latin typeface="Aptos Light" panose="020B0004020202020204" pitchFamily="34" charset="0"/>
                <a:cs typeface="Arial" panose="020B0604020202020204" pitchFamily="34" charset="0"/>
              </a:defRPr>
            </a:lvl2pPr>
            <a:lvl3pPr>
              <a:defRPr sz="1800">
                <a:solidFill>
                  <a:schemeClr val="tx1">
                    <a:lumMod val="85000"/>
                    <a:lumOff val="15000"/>
                  </a:schemeClr>
                </a:solidFill>
                <a:latin typeface="Aptos Light" panose="020B0004020202020204" pitchFamily="34" charset="0"/>
                <a:cs typeface="Arial" panose="020B0604020202020204" pitchFamily="34" charset="0"/>
              </a:defRPr>
            </a:lvl3pPr>
            <a:lvl4pPr>
              <a:defRPr sz="1600">
                <a:solidFill>
                  <a:schemeClr val="tx1">
                    <a:lumMod val="85000"/>
                    <a:lumOff val="15000"/>
                  </a:schemeClr>
                </a:solidFill>
                <a:latin typeface="Aptos Light" panose="020B0004020202020204" pitchFamily="34" charset="0"/>
                <a:cs typeface="Arial" panose="020B0604020202020204" pitchFamily="34" charset="0"/>
              </a:defRPr>
            </a:lvl4pPr>
            <a:lvl5pPr>
              <a:defRPr sz="1600">
                <a:solidFill>
                  <a:schemeClr val="tx1">
                    <a:lumMod val="85000"/>
                    <a:lumOff val="15000"/>
                  </a:schemeClr>
                </a:solidFill>
                <a:latin typeface="Aptos Light" panose="020B00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C6278BCB-14C8-F349-9712-23F1E22BF3AD}"/>
              </a:ext>
            </a:extLst>
          </p:cNvPr>
          <p:cNvSpPr>
            <a:spLocks noGrp="1"/>
          </p:cNvSpPr>
          <p:nvPr>
            <p:ph sz="half" idx="2"/>
          </p:nvPr>
        </p:nvSpPr>
        <p:spPr>
          <a:xfrm>
            <a:off x="5898776" y="1825625"/>
            <a:ext cx="4892655" cy="4351338"/>
          </a:xfrm>
        </p:spPr>
        <p:txBody>
          <a:bodyPr/>
          <a:lstStyle>
            <a:lvl1pPr>
              <a:defRPr>
                <a:solidFill>
                  <a:schemeClr val="tx1">
                    <a:lumMod val="85000"/>
                    <a:lumOff val="15000"/>
                  </a:schemeClr>
                </a:solidFill>
                <a:latin typeface="Aptos Light" panose="020B0004020202020204" pitchFamily="34" charset="0"/>
                <a:cs typeface="Arial" panose="020B0604020202020204" pitchFamily="34" charset="0"/>
              </a:defRPr>
            </a:lvl1pPr>
            <a:lvl2pPr>
              <a:defRPr sz="2000">
                <a:solidFill>
                  <a:schemeClr val="tx1">
                    <a:lumMod val="85000"/>
                    <a:lumOff val="15000"/>
                  </a:schemeClr>
                </a:solidFill>
                <a:latin typeface="Aptos Light" panose="020B0004020202020204" pitchFamily="34" charset="0"/>
                <a:cs typeface="Arial" panose="020B0604020202020204" pitchFamily="34" charset="0"/>
              </a:defRPr>
            </a:lvl2pPr>
            <a:lvl3pPr>
              <a:defRPr sz="1800">
                <a:solidFill>
                  <a:schemeClr val="tx1">
                    <a:lumMod val="85000"/>
                    <a:lumOff val="15000"/>
                  </a:schemeClr>
                </a:solidFill>
                <a:latin typeface="Aptos Light" panose="020B0004020202020204" pitchFamily="34" charset="0"/>
                <a:cs typeface="Arial" panose="020B0604020202020204" pitchFamily="34" charset="0"/>
              </a:defRPr>
            </a:lvl3pPr>
            <a:lvl4pPr>
              <a:defRPr sz="1600">
                <a:solidFill>
                  <a:schemeClr val="tx1">
                    <a:lumMod val="85000"/>
                    <a:lumOff val="15000"/>
                  </a:schemeClr>
                </a:solidFill>
                <a:latin typeface="Aptos Light" panose="020B0004020202020204" pitchFamily="34" charset="0"/>
                <a:cs typeface="Arial" panose="020B0604020202020204" pitchFamily="34" charset="0"/>
              </a:defRPr>
            </a:lvl4pPr>
            <a:lvl5pPr>
              <a:defRPr sz="1600">
                <a:solidFill>
                  <a:schemeClr val="tx1">
                    <a:lumMod val="85000"/>
                    <a:lumOff val="15000"/>
                  </a:schemeClr>
                </a:solidFill>
                <a:latin typeface="Aptos Light" panose="020B00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Rectangle 7">
            <a:extLst>
              <a:ext uri="{FF2B5EF4-FFF2-40B4-BE49-F238E27FC236}">
                <a16:creationId xmlns:a16="http://schemas.microsoft.com/office/drawing/2014/main" id="{D4B5BA22-0B1E-5643-86C4-C5D4D007003C}"/>
              </a:ext>
            </a:extLst>
          </p:cNvPr>
          <p:cNvSpPr/>
          <p:nvPr userDrawn="1"/>
        </p:nvSpPr>
        <p:spPr>
          <a:xfrm>
            <a:off x="944545" y="1366564"/>
            <a:ext cx="10801978" cy="100495"/>
          </a:xfrm>
          <a:prstGeom prst="rect">
            <a:avLst/>
          </a:prstGeom>
          <a:solidFill>
            <a:srgbClr val="002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32750"/>
              </a:solidFill>
            </a:endParaRPr>
          </a:p>
        </p:txBody>
      </p:sp>
    </p:spTree>
    <p:extLst>
      <p:ext uri="{BB962C8B-B14F-4D97-AF65-F5344CB8AC3E}">
        <p14:creationId xmlns:p14="http://schemas.microsoft.com/office/powerpoint/2010/main" val="2637514419"/>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Lif_millidalkur_bla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8A003B1-1880-0549-849B-9A1675A0F837}"/>
              </a:ext>
            </a:extLst>
          </p:cNvPr>
          <p:cNvSpPr/>
          <p:nvPr userDrawn="1"/>
        </p:nvSpPr>
        <p:spPr>
          <a:xfrm>
            <a:off x="-83976" y="-52873"/>
            <a:ext cx="12297748" cy="6932645"/>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dirty="0"/>
          </a:p>
        </p:txBody>
      </p:sp>
      <p:sp>
        <p:nvSpPr>
          <p:cNvPr id="2" name="Title 1">
            <a:extLst>
              <a:ext uri="{FF2B5EF4-FFF2-40B4-BE49-F238E27FC236}">
                <a16:creationId xmlns:a16="http://schemas.microsoft.com/office/drawing/2014/main" id="{2A5699E9-A0EC-B145-B37D-62A4B3244E0A}"/>
              </a:ext>
            </a:extLst>
          </p:cNvPr>
          <p:cNvSpPr>
            <a:spLocks noGrp="1"/>
          </p:cNvSpPr>
          <p:nvPr>
            <p:ph type="ctrTitle" hasCustomPrompt="1"/>
          </p:nvPr>
        </p:nvSpPr>
        <p:spPr>
          <a:xfrm>
            <a:off x="1524000" y="1122363"/>
            <a:ext cx="4572000" cy="2387600"/>
          </a:xfrm>
          <a:noFill/>
          <a:ln>
            <a:noFill/>
          </a:ln>
        </p:spPr>
        <p:txBody>
          <a:bodyPr anchor="b">
            <a:normAutofit/>
          </a:bodyPr>
          <a:lstStyle>
            <a:lvl1pPr algn="l">
              <a:defRPr sz="2200">
                <a:ln>
                  <a:noFill/>
                </a:ln>
                <a:solidFill>
                  <a:schemeClr val="bg2"/>
                </a:solidFill>
              </a:defRPr>
            </a:lvl1pPr>
          </a:lstStyle>
          <a:p>
            <a:r>
              <a:rPr lang="en-GB" dirty="0"/>
              <a:t>Click to edit </a:t>
            </a:r>
            <a:br>
              <a:rPr lang="en-GB" dirty="0"/>
            </a:br>
            <a:r>
              <a:rPr lang="en-GB" dirty="0"/>
              <a:t>Master title style</a:t>
            </a:r>
            <a:endParaRPr lang="en-IS" dirty="0"/>
          </a:p>
        </p:txBody>
      </p:sp>
      <p:sp>
        <p:nvSpPr>
          <p:cNvPr id="3" name="Subtitle 2">
            <a:extLst>
              <a:ext uri="{FF2B5EF4-FFF2-40B4-BE49-F238E27FC236}">
                <a16:creationId xmlns:a16="http://schemas.microsoft.com/office/drawing/2014/main" id="{BE7BA69E-D991-344E-92B5-F06A07E09BD4}"/>
              </a:ext>
            </a:extLst>
          </p:cNvPr>
          <p:cNvSpPr>
            <a:spLocks noGrp="1"/>
          </p:cNvSpPr>
          <p:nvPr>
            <p:ph type="subTitle" idx="1"/>
          </p:nvPr>
        </p:nvSpPr>
        <p:spPr>
          <a:xfrm>
            <a:off x="1524000" y="3602038"/>
            <a:ext cx="4572000" cy="1655762"/>
          </a:xfrm>
        </p:spPr>
        <p:txBody>
          <a:bodyPr>
            <a:normAutofit/>
          </a:bodyPr>
          <a:lstStyle>
            <a:lvl1pPr marL="0" indent="0" algn="l">
              <a:buNone/>
              <a:defRPr sz="1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IS" dirty="0"/>
          </a:p>
        </p:txBody>
      </p:sp>
      <p:sp>
        <p:nvSpPr>
          <p:cNvPr id="17" name="Rectangle 16">
            <a:extLst>
              <a:ext uri="{FF2B5EF4-FFF2-40B4-BE49-F238E27FC236}">
                <a16:creationId xmlns:a16="http://schemas.microsoft.com/office/drawing/2014/main" id="{ED8F96E3-2079-E04A-9E15-A0B9494ABDF7}"/>
              </a:ext>
            </a:extLst>
          </p:cNvPr>
          <p:cNvSpPr/>
          <p:nvPr userDrawn="1"/>
        </p:nvSpPr>
        <p:spPr>
          <a:xfrm>
            <a:off x="11195074" y="6246333"/>
            <a:ext cx="1044097" cy="339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pic>
        <p:nvPicPr>
          <p:cNvPr id="18" name="Picture 17" descr="Text&#10;&#10;Description automatically generated">
            <a:extLst>
              <a:ext uri="{FF2B5EF4-FFF2-40B4-BE49-F238E27FC236}">
                <a16:creationId xmlns:a16="http://schemas.microsoft.com/office/drawing/2014/main" id="{7B99C905-CCF2-6D4C-A773-20F3911AD9E0}"/>
              </a:ext>
            </a:extLst>
          </p:cNvPr>
          <p:cNvPicPr>
            <a:picLocks noChangeAspect="1"/>
          </p:cNvPicPr>
          <p:nvPr userDrawn="1"/>
        </p:nvPicPr>
        <p:blipFill>
          <a:blip r:embed="rId2"/>
          <a:stretch>
            <a:fillRect/>
          </a:stretch>
        </p:blipFill>
        <p:spPr>
          <a:xfrm>
            <a:off x="10003518" y="6193738"/>
            <a:ext cx="1169332" cy="478215"/>
          </a:xfrm>
          <a:prstGeom prst="rect">
            <a:avLst/>
          </a:prstGeom>
        </p:spPr>
      </p:pic>
    </p:spTree>
    <p:extLst>
      <p:ext uri="{BB962C8B-B14F-4D97-AF65-F5344CB8AC3E}">
        <p14:creationId xmlns:p14="http://schemas.microsoft.com/office/powerpoint/2010/main" val="3084224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if_fyrirsogn_1 dalkur">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ABE86917-A1DB-D34A-9C5D-ED769264FE4F}"/>
              </a:ext>
            </a:extLst>
          </p:cNvPr>
          <p:cNvSpPr>
            <a:spLocks noGrp="1"/>
          </p:cNvSpPr>
          <p:nvPr>
            <p:ph type="body" sz="half" idx="11"/>
          </p:nvPr>
        </p:nvSpPr>
        <p:spPr>
          <a:xfrm>
            <a:off x="831850" y="1825626"/>
            <a:ext cx="9923236" cy="39873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16" name="Text Placeholder 2">
            <a:extLst>
              <a:ext uri="{FF2B5EF4-FFF2-40B4-BE49-F238E27FC236}">
                <a16:creationId xmlns:a16="http://schemas.microsoft.com/office/drawing/2014/main" id="{118E6287-D17B-3C4F-AF41-CA0F3193C275}"/>
              </a:ext>
            </a:extLst>
          </p:cNvPr>
          <p:cNvSpPr>
            <a:spLocks noGrp="1"/>
          </p:cNvSpPr>
          <p:nvPr>
            <p:ph type="body" idx="12" hasCustomPrompt="1"/>
          </p:nvPr>
        </p:nvSpPr>
        <p:spPr>
          <a:xfrm>
            <a:off x="837196" y="410545"/>
            <a:ext cx="9917890" cy="1280143"/>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a:t>
            </a:r>
            <a:br>
              <a:rPr lang="en-GB" dirty="0"/>
            </a:br>
            <a:r>
              <a:rPr lang="en-GB" dirty="0"/>
              <a:t>Master text styles</a:t>
            </a:r>
          </a:p>
        </p:txBody>
      </p:sp>
      <p:pic>
        <p:nvPicPr>
          <p:cNvPr id="11" name="Picture 10" descr="Text&#10;&#10;Description automatically generated">
            <a:extLst>
              <a:ext uri="{FF2B5EF4-FFF2-40B4-BE49-F238E27FC236}">
                <a16:creationId xmlns:a16="http://schemas.microsoft.com/office/drawing/2014/main" id="{3DFAFCD5-A534-C646-B19A-479465A24D37}"/>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2" name="Rectangle 11">
            <a:extLst>
              <a:ext uri="{FF2B5EF4-FFF2-40B4-BE49-F238E27FC236}">
                <a16:creationId xmlns:a16="http://schemas.microsoft.com/office/drawing/2014/main" id="{22D4A0CC-451A-B944-A2E0-24CFA65C6755}"/>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41706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f_titill_2dalkur">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ABE86917-A1DB-D34A-9C5D-ED769264FE4F}"/>
              </a:ext>
            </a:extLst>
          </p:cNvPr>
          <p:cNvSpPr>
            <a:spLocks noGrp="1"/>
          </p:cNvSpPr>
          <p:nvPr>
            <p:ph type="body" sz="half" idx="11"/>
          </p:nvPr>
        </p:nvSpPr>
        <p:spPr>
          <a:xfrm>
            <a:off x="831848" y="1825626"/>
            <a:ext cx="4894037" cy="3932917"/>
          </a:xfrm>
        </p:spPr>
        <p:txBody>
          <a:bodyPr>
            <a:normAutofit/>
          </a:bodyPr>
          <a:lstStyle>
            <a:lvl1pPr marL="0" indent="0">
              <a:lnSpc>
                <a:spcPct val="100000"/>
              </a:lnSpc>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6" name="Title 1">
            <a:extLst>
              <a:ext uri="{FF2B5EF4-FFF2-40B4-BE49-F238E27FC236}">
                <a16:creationId xmlns:a16="http://schemas.microsoft.com/office/drawing/2014/main" id="{FD3C99EA-91C8-5F4C-80B3-4CDA10B6DEC9}"/>
              </a:ext>
            </a:extLst>
          </p:cNvPr>
          <p:cNvSpPr>
            <a:spLocks noGrp="1"/>
          </p:cNvSpPr>
          <p:nvPr>
            <p:ph type="title" hasCustomPrompt="1"/>
          </p:nvPr>
        </p:nvSpPr>
        <p:spPr>
          <a:xfrm>
            <a:off x="838200" y="365125"/>
            <a:ext cx="9916886" cy="1325563"/>
          </a:xfrm>
          <a:ln>
            <a:noFill/>
          </a:ln>
        </p:spPr>
        <p:txBody>
          <a:bodyPr/>
          <a:lstStyle/>
          <a:p>
            <a:r>
              <a:rPr lang="en-GB" dirty="0"/>
              <a:t>Click to edit </a:t>
            </a:r>
            <a:br>
              <a:rPr lang="en-GB" dirty="0"/>
            </a:br>
            <a:r>
              <a:rPr lang="en-GB" dirty="0"/>
              <a:t>Master title style</a:t>
            </a:r>
            <a:endParaRPr lang="en-IS" dirty="0"/>
          </a:p>
        </p:txBody>
      </p:sp>
      <p:sp>
        <p:nvSpPr>
          <p:cNvPr id="19" name="Text Placeholder 3">
            <a:extLst>
              <a:ext uri="{FF2B5EF4-FFF2-40B4-BE49-F238E27FC236}">
                <a16:creationId xmlns:a16="http://schemas.microsoft.com/office/drawing/2014/main" id="{C6828B1B-E63A-9143-AC58-C3288D83342E}"/>
              </a:ext>
            </a:extLst>
          </p:cNvPr>
          <p:cNvSpPr>
            <a:spLocks noGrp="1"/>
          </p:cNvSpPr>
          <p:nvPr>
            <p:ph type="body" sz="half" idx="12"/>
          </p:nvPr>
        </p:nvSpPr>
        <p:spPr>
          <a:xfrm>
            <a:off x="5882819" y="1825626"/>
            <a:ext cx="4894037" cy="3932917"/>
          </a:xfrm>
        </p:spPr>
        <p:txBody>
          <a:bodyPr>
            <a:normAutofit/>
          </a:bodyPr>
          <a:lstStyle>
            <a:lvl1pPr marL="0" indent="0">
              <a:lnSpc>
                <a:spcPct val="100000"/>
              </a:lnSpc>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pic>
        <p:nvPicPr>
          <p:cNvPr id="20" name="Picture 19" descr="Text&#10;&#10;Description automatically generated">
            <a:extLst>
              <a:ext uri="{FF2B5EF4-FFF2-40B4-BE49-F238E27FC236}">
                <a16:creationId xmlns:a16="http://schemas.microsoft.com/office/drawing/2014/main" id="{C66EBE54-3652-594C-85CD-374796490F7B}"/>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21" name="Rectangle 20">
            <a:extLst>
              <a:ext uri="{FF2B5EF4-FFF2-40B4-BE49-F238E27FC236}">
                <a16:creationId xmlns:a16="http://schemas.microsoft.com/office/drawing/2014/main" id="{EED3F034-07AE-2C4F-97FE-E4571D253F78}"/>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88409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if_titill_3dalkur">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ABE86917-A1DB-D34A-9C5D-ED769264FE4F}"/>
              </a:ext>
            </a:extLst>
          </p:cNvPr>
          <p:cNvSpPr>
            <a:spLocks noGrp="1"/>
          </p:cNvSpPr>
          <p:nvPr>
            <p:ph type="body" sz="half" idx="11"/>
          </p:nvPr>
        </p:nvSpPr>
        <p:spPr>
          <a:xfrm>
            <a:off x="831849" y="1825626"/>
            <a:ext cx="3404249" cy="3987345"/>
          </a:xfrm>
        </p:spPr>
        <p:txBody>
          <a:bodyPr>
            <a:normAutofit/>
          </a:bodyPr>
          <a:lstStyle>
            <a:lvl1pPr marL="0" indent="0">
              <a:lnSpc>
                <a:spcPct val="100000"/>
              </a:lnSpc>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6" name="Title 1">
            <a:extLst>
              <a:ext uri="{FF2B5EF4-FFF2-40B4-BE49-F238E27FC236}">
                <a16:creationId xmlns:a16="http://schemas.microsoft.com/office/drawing/2014/main" id="{FD3C99EA-91C8-5F4C-80B3-4CDA10B6DEC9}"/>
              </a:ext>
            </a:extLst>
          </p:cNvPr>
          <p:cNvSpPr>
            <a:spLocks noGrp="1"/>
          </p:cNvSpPr>
          <p:nvPr>
            <p:ph type="title"/>
          </p:nvPr>
        </p:nvSpPr>
        <p:spPr>
          <a:xfrm>
            <a:off x="838200" y="365125"/>
            <a:ext cx="10515600" cy="1325563"/>
          </a:xfrm>
          <a:ln>
            <a:noFill/>
          </a:ln>
        </p:spPr>
        <p:txBody>
          <a:bodyPr/>
          <a:lstStyle/>
          <a:p>
            <a:r>
              <a:rPr lang="en-GB"/>
              <a:t>Click to edit Master title style</a:t>
            </a:r>
            <a:endParaRPr lang="en-IS"/>
          </a:p>
        </p:txBody>
      </p:sp>
      <p:sp>
        <p:nvSpPr>
          <p:cNvPr id="9" name="Text Placeholder 3">
            <a:extLst>
              <a:ext uri="{FF2B5EF4-FFF2-40B4-BE49-F238E27FC236}">
                <a16:creationId xmlns:a16="http://schemas.microsoft.com/office/drawing/2014/main" id="{2247EED0-CB4B-4148-85EC-654B22B39E1D}"/>
              </a:ext>
            </a:extLst>
          </p:cNvPr>
          <p:cNvSpPr>
            <a:spLocks noGrp="1"/>
          </p:cNvSpPr>
          <p:nvPr>
            <p:ph type="body" sz="half" idx="13"/>
          </p:nvPr>
        </p:nvSpPr>
        <p:spPr>
          <a:xfrm>
            <a:off x="4439816" y="1825626"/>
            <a:ext cx="3404250" cy="3987345"/>
          </a:xfrm>
        </p:spPr>
        <p:txBody>
          <a:bodyPr>
            <a:normAutofit/>
          </a:bodyPr>
          <a:lstStyle>
            <a:lvl1pPr marL="0" indent="0">
              <a:lnSpc>
                <a:spcPct val="100000"/>
              </a:lnSpc>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11" name="Text Placeholder 3">
            <a:extLst>
              <a:ext uri="{FF2B5EF4-FFF2-40B4-BE49-F238E27FC236}">
                <a16:creationId xmlns:a16="http://schemas.microsoft.com/office/drawing/2014/main" id="{F50FE843-10AF-924F-90F9-8AD1256CC232}"/>
              </a:ext>
            </a:extLst>
          </p:cNvPr>
          <p:cNvSpPr>
            <a:spLocks noGrp="1"/>
          </p:cNvSpPr>
          <p:nvPr>
            <p:ph type="body" sz="half" idx="15"/>
          </p:nvPr>
        </p:nvSpPr>
        <p:spPr>
          <a:xfrm>
            <a:off x="8032102" y="1825626"/>
            <a:ext cx="3404250" cy="3987345"/>
          </a:xfrm>
        </p:spPr>
        <p:txBody>
          <a:bodyPr>
            <a:normAutofit/>
          </a:bodyPr>
          <a:lstStyle>
            <a:lvl1pPr marL="0" indent="0">
              <a:lnSpc>
                <a:spcPct val="100000"/>
              </a:lnSpc>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pic>
        <p:nvPicPr>
          <p:cNvPr id="18" name="Picture 17" descr="Text&#10;&#10;Description automatically generated">
            <a:extLst>
              <a:ext uri="{FF2B5EF4-FFF2-40B4-BE49-F238E27FC236}">
                <a16:creationId xmlns:a16="http://schemas.microsoft.com/office/drawing/2014/main" id="{C38913A8-0F6C-9343-8541-A880F3506248}"/>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9" name="Rectangle 18">
            <a:extLst>
              <a:ext uri="{FF2B5EF4-FFF2-40B4-BE49-F238E27FC236}">
                <a16:creationId xmlns:a16="http://schemas.microsoft.com/office/drawing/2014/main" id="{8FA4DAB7-11B4-464F-9B5A-375C6F82283F}"/>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1404871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Lif_titill_1dalkur/sulukokur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CDF8-8AA3-3046-8063-4E91323E7555}"/>
              </a:ext>
            </a:extLst>
          </p:cNvPr>
          <p:cNvSpPr>
            <a:spLocks noGrp="1"/>
          </p:cNvSpPr>
          <p:nvPr>
            <p:ph type="title"/>
          </p:nvPr>
        </p:nvSpPr>
        <p:spPr>
          <a:xfrm>
            <a:off x="838199" y="365125"/>
            <a:ext cx="9916887" cy="1325563"/>
          </a:xfrm>
          <a:ln>
            <a:noFill/>
          </a:ln>
        </p:spPr>
        <p:txBody>
          <a:bodyPr/>
          <a:lstStyle/>
          <a:p>
            <a:r>
              <a:rPr lang="en-GB" dirty="0"/>
              <a:t>Click to edit Master title style</a:t>
            </a:r>
            <a:endParaRPr lang="en-IS" dirty="0"/>
          </a:p>
        </p:txBody>
      </p:sp>
      <p:sp>
        <p:nvSpPr>
          <p:cNvPr id="3" name="Content Placeholder 2">
            <a:extLst>
              <a:ext uri="{FF2B5EF4-FFF2-40B4-BE49-F238E27FC236}">
                <a16:creationId xmlns:a16="http://schemas.microsoft.com/office/drawing/2014/main" id="{89F58B7D-7A7A-2948-8BE6-3542735E12F9}"/>
              </a:ext>
            </a:extLst>
          </p:cNvPr>
          <p:cNvSpPr>
            <a:spLocks noGrp="1"/>
          </p:cNvSpPr>
          <p:nvPr>
            <p:ph sz="half" idx="1"/>
          </p:nvPr>
        </p:nvSpPr>
        <p:spPr>
          <a:xfrm>
            <a:off x="838199" y="1825625"/>
            <a:ext cx="9916887" cy="3932918"/>
          </a:xfrm>
        </p:spPr>
        <p:txBody>
          <a:bodyPr/>
          <a:lstStyle>
            <a:lvl1pPr>
              <a:lnSpc>
                <a:spcPct val="100000"/>
              </a:lnSpc>
              <a:defRPr sz="1400"/>
            </a:lvl1pPr>
            <a:lvl2pPr>
              <a:lnSpc>
                <a:spcPct val="100000"/>
              </a:lnSpc>
              <a:defRPr sz="1400"/>
            </a:lvl2pPr>
            <a:lvl3pPr>
              <a:lnSpc>
                <a:spcPct val="100000"/>
              </a:lnSpc>
              <a:defRPr sz="1200"/>
            </a:lvl3pPr>
            <a:lvl4pPr>
              <a:lnSpc>
                <a:spcPct val="100000"/>
              </a:lnSpc>
              <a:defRPr sz="1100"/>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pic>
        <p:nvPicPr>
          <p:cNvPr id="13" name="Picture 12" descr="Text&#10;&#10;Description automatically generated">
            <a:extLst>
              <a:ext uri="{FF2B5EF4-FFF2-40B4-BE49-F238E27FC236}">
                <a16:creationId xmlns:a16="http://schemas.microsoft.com/office/drawing/2014/main" id="{AD31C74D-2215-A543-A750-E5DEAAD21FB8}"/>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14" name="Rectangle 13">
            <a:extLst>
              <a:ext uri="{FF2B5EF4-FFF2-40B4-BE49-F238E27FC236}">
                <a16:creationId xmlns:a16="http://schemas.microsoft.com/office/drawing/2014/main" id="{2BDEDF0E-5BB5-6740-8F93-B68D611EF02E}"/>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731530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f_titill_2dalkur/sulukokur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CDF8-8AA3-3046-8063-4E91323E7555}"/>
              </a:ext>
            </a:extLst>
          </p:cNvPr>
          <p:cNvSpPr>
            <a:spLocks noGrp="1"/>
          </p:cNvSpPr>
          <p:nvPr>
            <p:ph type="title"/>
          </p:nvPr>
        </p:nvSpPr>
        <p:spPr>
          <a:xfrm>
            <a:off x="838200" y="365125"/>
            <a:ext cx="9916886" cy="1325563"/>
          </a:xfrm>
          <a:ln>
            <a:noFill/>
          </a:ln>
        </p:spPr>
        <p:txBody>
          <a:bodyPr/>
          <a:lstStyle/>
          <a:p>
            <a:r>
              <a:rPr lang="en-GB"/>
              <a:t>Click to edit Master title style</a:t>
            </a:r>
            <a:endParaRPr lang="en-IS"/>
          </a:p>
        </p:txBody>
      </p:sp>
      <p:sp>
        <p:nvSpPr>
          <p:cNvPr id="3" name="Content Placeholder 2">
            <a:extLst>
              <a:ext uri="{FF2B5EF4-FFF2-40B4-BE49-F238E27FC236}">
                <a16:creationId xmlns:a16="http://schemas.microsoft.com/office/drawing/2014/main" id="{89F58B7D-7A7A-2948-8BE6-3542735E12F9}"/>
              </a:ext>
            </a:extLst>
          </p:cNvPr>
          <p:cNvSpPr>
            <a:spLocks noGrp="1"/>
          </p:cNvSpPr>
          <p:nvPr>
            <p:ph sz="half" idx="1"/>
          </p:nvPr>
        </p:nvSpPr>
        <p:spPr>
          <a:xfrm>
            <a:off x="838200" y="1825626"/>
            <a:ext cx="4822371" cy="3943804"/>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18" name="Content Placeholder 2">
            <a:extLst>
              <a:ext uri="{FF2B5EF4-FFF2-40B4-BE49-F238E27FC236}">
                <a16:creationId xmlns:a16="http://schemas.microsoft.com/office/drawing/2014/main" id="{CFE2DDD7-B1AC-8C45-8612-CBB651E45ED1}"/>
              </a:ext>
            </a:extLst>
          </p:cNvPr>
          <p:cNvSpPr>
            <a:spLocks noGrp="1"/>
          </p:cNvSpPr>
          <p:nvPr>
            <p:ph sz="half" idx="10"/>
          </p:nvPr>
        </p:nvSpPr>
        <p:spPr>
          <a:xfrm>
            <a:off x="5794866" y="1825626"/>
            <a:ext cx="4960220" cy="3943804"/>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pic>
        <p:nvPicPr>
          <p:cNvPr id="19" name="Picture 18" descr="Text&#10;&#10;Description automatically generated">
            <a:extLst>
              <a:ext uri="{FF2B5EF4-FFF2-40B4-BE49-F238E27FC236}">
                <a16:creationId xmlns:a16="http://schemas.microsoft.com/office/drawing/2014/main" id="{1B807A1B-4B04-B64C-BC9D-4AC1FC773A54}"/>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20" name="Rectangle 19">
            <a:extLst>
              <a:ext uri="{FF2B5EF4-FFF2-40B4-BE49-F238E27FC236}">
                <a16:creationId xmlns:a16="http://schemas.microsoft.com/office/drawing/2014/main" id="{5FF92B89-DCEA-724D-A7C3-CAC62C4FE04A}"/>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22992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if_titill_3dalkur/sulukokur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CDF8-8AA3-3046-8063-4E91323E7555}"/>
              </a:ext>
            </a:extLst>
          </p:cNvPr>
          <p:cNvSpPr>
            <a:spLocks noGrp="1"/>
          </p:cNvSpPr>
          <p:nvPr>
            <p:ph type="title"/>
          </p:nvPr>
        </p:nvSpPr>
        <p:spPr>
          <a:xfrm>
            <a:off x="838200" y="365125"/>
            <a:ext cx="9916886" cy="1325563"/>
          </a:xfrm>
          <a:ln>
            <a:noFill/>
          </a:ln>
        </p:spPr>
        <p:txBody>
          <a:bodyPr/>
          <a:lstStyle/>
          <a:p>
            <a:r>
              <a:rPr lang="en-GB"/>
              <a:t>Click to edit Master title style</a:t>
            </a:r>
            <a:endParaRPr lang="en-IS"/>
          </a:p>
        </p:txBody>
      </p:sp>
      <p:sp>
        <p:nvSpPr>
          <p:cNvPr id="3" name="Content Placeholder 2">
            <a:extLst>
              <a:ext uri="{FF2B5EF4-FFF2-40B4-BE49-F238E27FC236}">
                <a16:creationId xmlns:a16="http://schemas.microsoft.com/office/drawing/2014/main" id="{89F58B7D-7A7A-2948-8BE6-3542735E12F9}"/>
              </a:ext>
            </a:extLst>
          </p:cNvPr>
          <p:cNvSpPr>
            <a:spLocks noGrp="1"/>
          </p:cNvSpPr>
          <p:nvPr>
            <p:ph sz="half" idx="1"/>
          </p:nvPr>
        </p:nvSpPr>
        <p:spPr>
          <a:xfrm>
            <a:off x="838200" y="1825626"/>
            <a:ext cx="3243943" cy="3867604"/>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22" name="Content Placeholder 2">
            <a:extLst>
              <a:ext uri="{FF2B5EF4-FFF2-40B4-BE49-F238E27FC236}">
                <a16:creationId xmlns:a16="http://schemas.microsoft.com/office/drawing/2014/main" id="{B235773F-27F5-BF47-BEEE-3947E21FBF00}"/>
              </a:ext>
            </a:extLst>
          </p:cNvPr>
          <p:cNvSpPr>
            <a:spLocks noGrp="1"/>
          </p:cNvSpPr>
          <p:nvPr>
            <p:ph sz="half" idx="10"/>
          </p:nvPr>
        </p:nvSpPr>
        <p:spPr>
          <a:xfrm>
            <a:off x="4201885" y="1825626"/>
            <a:ext cx="3243943" cy="3867604"/>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
        <p:nvSpPr>
          <p:cNvPr id="23" name="Content Placeholder 2">
            <a:extLst>
              <a:ext uri="{FF2B5EF4-FFF2-40B4-BE49-F238E27FC236}">
                <a16:creationId xmlns:a16="http://schemas.microsoft.com/office/drawing/2014/main" id="{52B7D020-4C68-6444-A9F3-1A98BFD282C5}"/>
              </a:ext>
            </a:extLst>
          </p:cNvPr>
          <p:cNvSpPr>
            <a:spLocks noGrp="1"/>
          </p:cNvSpPr>
          <p:nvPr>
            <p:ph sz="half" idx="11"/>
          </p:nvPr>
        </p:nvSpPr>
        <p:spPr>
          <a:xfrm>
            <a:off x="7554685" y="1825626"/>
            <a:ext cx="3243943" cy="3867604"/>
          </a:xfrm>
        </p:spPr>
        <p:txBody>
          <a:bodyPr/>
          <a:lstStyle>
            <a:lvl1pPr>
              <a:lnSpc>
                <a:spcPct val="100000"/>
              </a:lnSpc>
              <a:defRPr sz="1400"/>
            </a:lvl1pPr>
            <a:lvl2pPr>
              <a:lnSpc>
                <a:spcPct val="100000"/>
              </a:lnSpc>
              <a:defRPr sz="1400"/>
            </a:lvl2pPr>
            <a:lvl3pPr>
              <a:lnSpc>
                <a:spcPct val="100000"/>
              </a:lnSpc>
              <a:defRPr sz="1400"/>
            </a:lvl3pPr>
            <a:lvl4pPr>
              <a:lnSpc>
                <a:spcPct val="100000"/>
              </a:lnSpc>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pic>
        <p:nvPicPr>
          <p:cNvPr id="24" name="Picture 23" descr="Text&#10;&#10;Description automatically generated">
            <a:extLst>
              <a:ext uri="{FF2B5EF4-FFF2-40B4-BE49-F238E27FC236}">
                <a16:creationId xmlns:a16="http://schemas.microsoft.com/office/drawing/2014/main" id="{8081BDC6-C129-5C45-AA4F-5398A369686E}"/>
              </a:ext>
            </a:extLst>
          </p:cNvPr>
          <p:cNvPicPr>
            <a:picLocks noChangeAspect="1"/>
          </p:cNvPicPr>
          <p:nvPr userDrawn="1"/>
        </p:nvPicPr>
        <p:blipFill>
          <a:blip r:embed="rId2"/>
          <a:stretch>
            <a:fillRect/>
          </a:stretch>
        </p:blipFill>
        <p:spPr>
          <a:xfrm>
            <a:off x="10006693" y="6192377"/>
            <a:ext cx="1168437" cy="477848"/>
          </a:xfrm>
          <a:prstGeom prst="rect">
            <a:avLst/>
          </a:prstGeom>
        </p:spPr>
      </p:pic>
      <p:sp>
        <p:nvSpPr>
          <p:cNvPr id="25" name="Rectangle 24">
            <a:extLst>
              <a:ext uri="{FF2B5EF4-FFF2-40B4-BE49-F238E27FC236}">
                <a16:creationId xmlns:a16="http://schemas.microsoft.com/office/drawing/2014/main" id="{65A1BE25-7FAC-9540-A6EF-25D6CDEE2778}"/>
              </a:ext>
            </a:extLst>
          </p:cNvPr>
          <p:cNvSpPr/>
          <p:nvPr userDrawn="1"/>
        </p:nvSpPr>
        <p:spPr>
          <a:xfrm>
            <a:off x="11196902" y="6236043"/>
            <a:ext cx="1042269" cy="338928"/>
          </a:xfrm>
          <a:prstGeom prst="rect">
            <a:avLst/>
          </a:prstGeom>
          <a:solidFill>
            <a:srgbClr val="274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3886337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748353-3B09-9A46-A081-C8D0386B6EEF}"/>
              </a:ext>
            </a:extLst>
          </p:cNvPr>
          <p:cNvSpPr>
            <a:spLocks noGrp="1"/>
          </p:cNvSpPr>
          <p:nvPr>
            <p:ph type="title"/>
          </p:nvPr>
        </p:nvSpPr>
        <p:spPr>
          <a:xfrm>
            <a:off x="838200" y="365125"/>
            <a:ext cx="10515600" cy="1325563"/>
          </a:xfrm>
          <a:prstGeom prst="rect">
            <a:avLst/>
          </a:prstGeom>
          <a:noFill/>
          <a:ln>
            <a:noFill/>
          </a:ln>
        </p:spPr>
        <p:txBody>
          <a:bodyPr vert="horz" lIns="91440" tIns="45720" rIns="91440" bIns="45720" rtlCol="0" anchor="b" anchorCtr="0">
            <a:normAutofit/>
          </a:bodyPr>
          <a:lstStyle/>
          <a:p>
            <a:r>
              <a:rPr lang="en-GB" dirty="0"/>
              <a:t>Click to edit Master title style</a:t>
            </a:r>
            <a:endParaRPr lang="en-IS" dirty="0"/>
          </a:p>
        </p:txBody>
      </p:sp>
      <p:sp>
        <p:nvSpPr>
          <p:cNvPr id="3" name="Text Placeholder 2">
            <a:extLst>
              <a:ext uri="{FF2B5EF4-FFF2-40B4-BE49-F238E27FC236}">
                <a16:creationId xmlns:a16="http://schemas.microsoft.com/office/drawing/2014/main" id="{768F5274-FE9C-1042-AE62-C1B21464F0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IS" dirty="0"/>
          </a:p>
        </p:txBody>
      </p:sp>
    </p:spTree>
    <p:extLst>
      <p:ext uri="{BB962C8B-B14F-4D97-AF65-F5344CB8AC3E}">
        <p14:creationId xmlns:p14="http://schemas.microsoft.com/office/powerpoint/2010/main" val="307833104"/>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64" r:id="rId3"/>
    <p:sldLayoutId id="2147483809" r:id="rId4"/>
    <p:sldLayoutId id="2147483810" r:id="rId5"/>
    <p:sldLayoutId id="2147483811" r:id="rId6"/>
    <p:sldLayoutId id="2147483770" r:id="rId7"/>
    <p:sldLayoutId id="2147483771" r:id="rId8"/>
    <p:sldLayoutId id="2147483772" r:id="rId9"/>
    <p:sldLayoutId id="2147483773" r:id="rId10"/>
    <p:sldLayoutId id="2147483774" r:id="rId11"/>
    <p:sldLayoutId id="2147483775" r:id="rId12"/>
    <p:sldLayoutId id="2147483777" r:id="rId13"/>
    <p:sldLayoutId id="2147483778" r:id="rId14"/>
    <p:sldLayoutId id="2147483776" r:id="rId15"/>
    <p:sldLayoutId id="2147483805" r:id="rId16"/>
    <p:sldLayoutId id="2147483808" r:id="rId17"/>
    <p:sldLayoutId id="2147483783" r:id="rId18"/>
    <p:sldLayoutId id="2147483784" r:id="rId19"/>
    <p:sldLayoutId id="2147483812" r:id="rId20"/>
    <p:sldLayoutId id="2147483813"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200" b="1" kern="1200">
          <a:solidFill>
            <a:srgbClr val="25282A"/>
          </a:solidFill>
          <a:latin typeface="Arial" panose="020B0604020202020204" pitchFamily="34" charset="0"/>
          <a:ea typeface="+mj-ea"/>
          <a:cs typeface="Arial" panose="020B0604020202020204" pitchFamily="34" charset="0"/>
        </a:defRPr>
      </a:lvl1pPr>
    </p:titleStyle>
    <p:bodyStyle>
      <a:lvl1pPr marL="285750" indent="-285750" algn="l" defTabSz="914400" rtl="0" eaLnBrk="1" latinLnBrk="0" hangingPunct="1">
        <a:lnSpc>
          <a:spcPct val="90000"/>
        </a:lnSpc>
        <a:spcBef>
          <a:spcPts val="1000"/>
        </a:spcBef>
        <a:buFont typeface="Arial" panose="020B0604020202020204" pitchFamily="34" charset="0"/>
        <a:buChar char="•"/>
        <a:defRPr sz="1200" kern="1200">
          <a:solidFill>
            <a:srgbClr val="25282A"/>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90000"/>
        </a:lnSpc>
        <a:spcBef>
          <a:spcPts val="500"/>
        </a:spcBef>
        <a:buFont typeface="Arial" panose="020B0604020202020204" pitchFamily="34" charset="0"/>
        <a:buChar char="•"/>
        <a:defRPr sz="1200" kern="1200">
          <a:solidFill>
            <a:srgbClr val="25282A"/>
          </a:solidFill>
          <a:latin typeface="Arial" panose="020B0604020202020204" pitchFamily="34" charset="0"/>
          <a:ea typeface="+mn-ea"/>
          <a:cs typeface="Arial" panose="020B0604020202020204" pitchFamily="34" charset="0"/>
        </a:defRPr>
      </a:lvl2pPr>
      <a:lvl3pPr marL="1200150" indent="-285750" algn="l" defTabSz="914400" rtl="0" eaLnBrk="1" latinLnBrk="0" hangingPunct="1">
        <a:lnSpc>
          <a:spcPct val="90000"/>
        </a:lnSpc>
        <a:spcBef>
          <a:spcPts val="500"/>
        </a:spcBef>
        <a:buFont typeface="Arial" panose="020B0604020202020204" pitchFamily="34" charset="0"/>
        <a:buChar char="•"/>
        <a:defRPr sz="1200" kern="1200">
          <a:solidFill>
            <a:srgbClr val="25282A"/>
          </a:solidFill>
          <a:latin typeface="Arial" panose="020B0604020202020204" pitchFamily="34" charset="0"/>
          <a:ea typeface="+mn-ea"/>
          <a:cs typeface="Arial" panose="020B0604020202020204" pitchFamily="34" charset="0"/>
        </a:defRPr>
      </a:lvl3pPr>
      <a:lvl4pPr marL="1543050" indent="-171450" algn="l" defTabSz="914400" rtl="0" eaLnBrk="1" latinLnBrk="0" hangingPunct="1">
        <a:lnSpc>
          <a:spcPct val="90000"/>
        </a:lnSpc>
        <a:spcBef>
          <a:spcPts val="500"/>
        </a:spcBef>
        <a:buFont typeface="Arial" panose="020B0604020202020204" pitchFamily="34" charset="0"/>
        <a:buChar char="•"/>
        <a:defRPr sz="1100" kern="1200">
          <a:solidFill>
            <a:srgbClr val="25282A"/>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lnSpc>
          <a:spcPct val="90000"/>
        </a:lnSpc>
        <a:spcBef>
          <a:spcPts val="500"/>
        </a:spcBef>
        <a:buFont typeface="Arial" panose="020B0604020202020204" pitchFamily="34" charset="0"/>
        <a:buChar char="•"/>
        <a:defRPr sz="1050" kern="1200">
          <a:solidFill>
            <a:srgbClr val="25282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B95B0-17CB-1D45-AB92-D20424897B52}"/>
              </a:ext>
            </a:extLst>
          </p:cNvPr>
          <p:cNvSpPr>
            <a:spLocks noGrp="1"/>
          </p:cNvSpPr>
          <p:nvPr>
            <p:ph type="ctrTitle"/>
          </p:nvPr>
        </p:nvSpPr>
        <p:spPr/>
        <p:txBody>
          <a:bodyPr/>
          <a:lstStyle/>
          <a:p>
            <a:r>
              <a:rPr lang="en-US" dirty="0"/>
              <a:t>Presentation of the collective agreement between LÍV and SA</a:t>
            </a:r>
            <a:endParaRPr lang="en-IS" dirty="0"/>
          </a:p>
        </p:txBody>
      </p:sp>
      <p:sp>
        <p:nvSpPr>
          <p:cNvPr id="3" name="Subtitle 2">
            <a:extLst>
              <a:ext uri="{FF2B5EF4-FFF2-40B4-BE49-F238E27FC236}">
                <a16:creationId xmlns:a16="http://schemas.microsoft.com/office/drawing/2014/main" id="{B6EE96B1-BAE2-9743-81FB-97ECC4DFCBE3}"/>
              </a:ext>
            </a:extLst>
          </p:cNvPr>
          <p:cNvSpPr>
            <a:spLocks noGrp="1"/>
          </p:cNvSpPr>
          <p:nvPr>
            <p:ph type="subTitle" idx="1"/>
          </p:nvPr>
        </p:nvSpPr>
        <p:spPr/>
        <p:txBody>
          <a:bodyPr/>
          <a:lstStyle/>
          <a:p>
            <a:r>
              <a:rPr lang="en-US" dirty="0"/>
              <a:t>14. Mars 2024</a:t>
            </a:r>
            <a:endParaRPr lang="en-IS" dirty="0"/>
          </a:p>
          <a:p>
            <a:endParaRPr lang="en-IS" dirty="0"/>
          </a:p>
        </p:txBody>
      </p:sp>
    </p:spTree>
    <p:extLst>
      <p:ext uri="{BB962C8B-B14F-4D97-AF65-F5344CB8AC3E}">
        <p14:creationId xmlns:p14="http://schemas.microsoft.com/office/powerpoint/2010/main" val="140660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6"/>
            <a:ext cx="10515600" cy="959178"/>
          </a:xfrm>
        </p:spPr>
        <p:txBody>
          <a:bodyPr>
            <a:normAutofit/>
          </a:bodyPr>
          <a:lstStyle/>
          <a:p>
            <a:r>
              <a:rPr lang="is-IS" sz="3600" dirty="0" err="1"/>
              <a:t>Example</a:t>
            </a:r>
            <a:r>
              <a:rPr lang="is-IS" sz="3600" dirty="0"/>
              <a:t> 2</a:t>
            </a:r>
          </a:p>
        </p:txBody>
      </p:sp>
      <p:sp>
        <p:nvSpPr>
          <p:cNvPr id="3" name="Content Placeholder 2">
            <a:extLst>
              <a:ext uri="{FF2B5EF4-FFF2-40B4-BE49-F238E27FC236}">
                <a16:creationId xmlns:a16="http://schemas.microsoft.com/office/drawing/2014/main" id="{3DE1862A-BABE-FDC6-97F8-62B7E273F705}"/>
              </a:ext>
            </a:extLst>
          </p:cNvPr>
          <p:cNvSpPr>
            <a:spLocks noGrp="1"/>
          </p:cNvSpPr>
          <p:nvPr>
            <p:ph sz="half" idx="1"/>
          </p:nvPr>
        </p:nvSpPr>
        <p:spPr>
          <a:xfrm>
            <a:off x="838201" y="1825625"/>
            <a:ext cx="3749040" cy="4351338"/>
          </a:xfrm>
        </p:spPr>
        <p:txBody>
          <a:bodyPr>
            <a:normAutofit/>
          </a:bodyPr>
          <a:lstStyle/>
          <a:p>
            <a:pPr marL="285750" indent="-285750">
              <a:buFont typeface="Arial" panose="020B0604020202020204" pitchFamily="34" charset="0"/>
              <a:buChar char="•"/>
            </a:pPr>
            <a:endParaRPr lang="is-IS" dirty="0">
              <a:latin typeface="Aptos Light" panose="020B0004020202020204" pitchFamily="34" charset="0"/>
            </a:endParaRPr>
          </a:p>
          <a:p>
            <a:pPr marL="285750" indent="-285750">
              <a:buFont typeface="Arial" panose="020B0604020202020204" pitchFamily="34" charset="0"/>
              <a:buChar char="•"/>
            </a:pPr>
            <a:endParaRPr lang="is-IS" dirty="0"/>
          </a:p>
          <a:p>
            <a:pPr marL="285750" indent="-285750">
              <a:buFont typeface="Arial" panose="020B0604020202020204" pitchFamily="34" charset="0"/>
              <a:buChar char="•"/>
            </a:pPr>
            <a:r>
              <a:rPr lang="en-US" sz="1800" dirty="0">
                <a:latin typeface="+mn-lt"/>
              </a:rPr>
              <a:t>Spouses/cohabitants on average VR salary</a:t>
            </a:r>
          </a:p>
          <a:p>
            <a:pPr marL="285750" indent="-285750">
              <a:buFont typeface="Arial" panose="020B0604020202020204" pitchFamily="34" charset="0"/>
              <a:buChar char="•"/>
            </a:pPr>
            <a:r>
              <a:rPr lang="en-US" sz="1800" dirty="0">
                <a:latin typeface="+mn-lt"/>
              </a:rPr>
              <a:t>Two children, one in kindergarten, the other in primary school</a:t>
            </a:r>
          </a:p>
          <a:p>
            <a:pPr marL="285750" indent="-285750">
              <a:buFont typeface="Arial" panose="020B0604020202020204" pitchFamily="34" charset="0"/>
              <a:buChar char="•"/>
            </a:pPr>
            <a:r>
              <a:rPr lang="en-US" sz="1800" dirty="0">
                <a:latin typeface="+mn-lt"/>
              </a:rPr>
              <a:t>Live in rented accommodation</a:t>
            </a:r>
          </a:p>
          <a:p>
            <a:pPr marL="285750" indent="-285750">
              <a:lnSpc>
                <a:spcPct val="100000"/>
              </a:lnSpc>
              <a:buFont typeface="Arial" panose="020B0604020202020204" pitchFamily="34" charset="0"/>
              <a:buChar char="•"/>
            </a:pPr>
            <a:r>
              <a:rPr lang="en-US" dirty="0" err="1">
                <a:latin typeface="+mn-lt"/>
              </a:rPr>
              <a:t>Útborguð</a:t>
            </a:r>
            <a:r>
              <a:rPr lang="en-US" dirty="0">
                <a:latin typeface="+mn-lt"/>
              </a:rPr>
              <a:t> </a:t>
            </a:r>
            <a:r>
              <a:rPr lang="en-US" dirty="0" err="1">
                <a:latin typeface="+mn-lt"/>
              </a:rPr>
              <a:t>laun</a:t>
            </a:r>
            <a:r>
              <a:rPr lang="en-US" dirty="0">
                <a:latin typeface="+mn-lt"/>
              </a:rPr>
              <a:t> = paid salary</a:t>
            </a:r>
          </a:p>
          <a:p>
            <a:pPr marL="285750" indent="-285750">
              <a:lnSpc>
                <a:spcPct val="100000"/>
              </a:lnSpc>
              <a:buFont typeface="Arial" panose="020B0604020202020204" pitchFamily="34" charset="0"/>
              <a:buChar char="•"/>
            </a:pPr>
            <a:r>
              <a:rPr lang="en-US" dirty="0" err="1">
                <a:latin typeface="+mn-lt"/>
              </a:rPr>
              <a:t>Barnabætur</a:t>
            </a:r>
            <a:r>
              <a:rPr lang="en-US" dirty="0">
                <a:latin typeface="+mn-lt"/>
              </a:rPr>
              <a:t> = child benefit</a:t>
            </a:r>
          </a:p>
          <a:p>
            <a:pPr marL="285750" indent="-285750">
              <a:lnSpc>
                <a:spcPct val="100000"/>
              </a:lnSpc>
              <a:buFont typeface="Arial" panose="020B0604020202020204" pitchFamily="34" charset="0"/>
              <a:buChar char="•"/>
            </a:pPr>
            <a:r>
              <a:rPr lang="en-US" dirty="0" err="1">
                <a:latin typeface="+mn-lt"/>
              </a:rPr>
              <a:t>Húsnæðisbætur</a:t>
            </a:r>
            <a:r>
              <a:rPr lang="en-US" dirty="0">
                <a:latin typeface="+mn-lt"/>
              </a:rPr>
              <a:t> = housing benefit</a:t>
            </a:r>
          </a:p>
          <a:p>
            <a:pPr marL="285750" indent="-285750">
              <a:lnSpc>
                <a:spcPct val="100000"/>
              </a:lnSpc>
              <a:buFont typeface="Arial" panose="020B0604020202020204" pitchFamily="34" charset="0"/>
              <a:buChar char="•"/>
            </a:pPr>
            <a:r>
              <a:rPr lang="en-US" dirty="0" err="1">
                <a:latin typeface="+mn-lt"/>
              </a:rPr>
              <a:t>Lækkun</a:t>
            </a:r>
            <a:r>
              <a:rPr lang="en-US" dirty="0">
                <a:latin typeface="+mn-lt"/>
              </a:rPr>
              <a:t> </a:t>
            </a:r>
            <a:r>
              <a:rPr lang="en-US" dirty="0" err="1">
                <a:latin typeface="+mn-lt"/>
              </a:rPr>
              <a:t>vaxta</a:t>
            </a:r>
            <a:r>
              <a:rPr lang="en-US" dirty="0">
                <a:latin typeface="+mn-lt"/>
              </a:rPr>
              <a:t> = Lower interest rates</a:t>
            </a:r>
          </a:p>
          <a:p>
            <a:pPr marL="285750" indent="-285750">
              <a:lnSpc>
                <a:spcPct val="100000"/>
              </a:lnSpc>
              <a:buFont typeface="Arial" panose="020B0604020202020204" pitchFamily="34" charset="0"/>
              <a:buChar char="•"/>
            </a:pPr>
            <a:r>
              <a:rPr lang="is-IS" dirty="0">
                <a:latin typeface="+mn-lt"/>
              </a:rPr>
              <a:t>Skólamáltíð = </a:t>
            </a:r>
            <a:r>
              <a:rPr lang="is-IS" dirty="0" err="1">
                <a:latin typeface="+mn-lt"/>
              </a:rPr>
              <a:t>Free</a:t>
            </a:r>
            <a:r>
              <a:rPr lang="is-IS" dirty="0">
                <a:latin typeface="+mn-lt"/>
              </a:rPr>
              <a:t> </a:t>
            </a:r>
            <a:r>
              <a:rPr lang="is-IS" dirty="0" err="1">
                <a:latin typeface="+mn-lt"/>
              </a:rPr>
              <a:t>school</a:t>
            </a:r>
            <a:r>
              <a:rPr lang="is-IS" dirty="0">
                <a:latin typeface="+mn-lt"/>
              </a:rPr>
              <a:t> </a:t>
            </a:r>
            <a:r>
              <a:rPr lang="is-IS" dirty="0" err="1">
                <a:latin typeface="+mn-lt"/>
              </a:rPr>
              <a:t>meals</a:t>
            </a:r>
            <a:endParaRPr lang="is-IS" dirty="0">
              <a:latin typeface="+mn-lt"/>
            </a:endParaRPr>
          </a:p>
          <a:p>
            <a:pPr marL="0" indent="0">
              <a:buNone/>
            </a:pPr>
            <a:endParaRPr lang="en-US" sz="1800" dirty="0">
              <a:latin typeface="+mn-lt"/>
            </a:endParaRPr>
          </a:p>
          <a:p>
            <a:pPr marL="285750" indent="-285750">
              <a:buFont typeface="Arial" panose="020B0604020202020204" pitchFamily="34" charset="0"/>
              <a:buChar char="•"/>
            </a:pPr>
            <a:endParaRPr lang="is-IS" sz="1800" dirty="0">
              <a:latin typeface="+mn-lt"/>
            </a:endParaRPr>
          </a:p>
        </p:txBody>
      </p:sp>
      <p:pic>
        <p:nvPicPr>
          <p:cNvPr id="15" name="Content Placeholder 11">
            <a:extLst>
              <a:ext uri="{FF2B5EF4-FFF2-40B4-BE49-F238E27FC236}">
                <a16:creationId xmlns:a16="http://schemas.microsoft.com/office/drawing/2014/main" id="{FB542FB7-D48E-49C5-30DD-42DD7B6A7C8A}"/>
              </a:ext>
            </a:extLst>
          </p:cNvPr>
          <p:cNvPicPr>
            <a:picLocks noGrp="1" noChangeAspect="1"/>
          </p:cNvPicPr>
          <p:nvPr>
            <p:ph sz="half" idx="2"/>
          </p:nvPr>
        </p:nvPicPr>
        <p:blipFill>
          <a:blip r:embed="rId3"/>
          <a:stretch>
            <a:fillRect/>
          </a:stretch>
        </p:blipFill>
        <p:spPr>
          <a:xfrm>
            <a:off x="4794250" y="2318464"/>
            <a:ext cx="5997575" cy="3365660"/>
          </a:xfrm>
        </p:spPr>
      </p:pic>
    </p:spTree>
    <p:extLst>
      <p:ext uri="{BB962C8B-B14F-4D97-AF65-F5344CB8AC3E}">
        <p14:creationId xmlns:p14="http://schemas.microsoft.com/office/powerpoint/2010/main" val="931780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6"/>
            <a:ext cx="10515600" cy="997016"/>
          </a:xfrm>
        </p:spPr>
        <p:txBody>
          <a:bodyPr>
            <a:normAutofit/>
          </a:bodyPr>
          <a:lstStyle/>
          <a:p>
            <a:r>
              <a:rPr lang="is-IS" sz="3600" dirty="0" err="1"/>
              <a:t>Example</a:t>
            </a:r>
            <a:r>
              <a:rPr lang="is-IS" sz="3600" dirty="0"/>
              <a:t> 3</a:t>
            </a:r>
          </a:p>
        </p:txBody>
      </p:sp>
      <p:sp>
        <p:nvSpPr>
          <p:cNvPr id="3" name="Content Placeholder 2">
            <a:extLst>
              <a:ext uri="{FF2B5EF4-FFF2-40B4-BE49-F238E27FC236}">
                <a16:creationId xmlns:a16="http://schemas.microsoft.com/office/drawing/2014/main" id="{3DE1862A-BABE-FDC6-97F8-62B7E273F705}"/>
              </a:ext>
            </a:extLst>
          </p:cNvPr>
          <p:cNvSpPr>
            <a:spLocks noGrp="1"/>
          </p:cNvSpPr>
          <p:nvPr>
            <p:ph sz="half" idx="1"/>
          </p:nvPr>
        </p:nvSpPr>
        <p:spPr>
          <a:xfrm>
            <a:off x="838201" y="1825625"/>
            <a:ext cx="3749040" cy="4351338"/>
          </a:xfrm>
        </p:spPr>
        <p:txBody>
          <a:bodyPr>
            <a:normAutofit/>
          </a:bodyPr>
          <a:lstStyle/>
          <a:p>
            <a:pPr marL="285750" indent="-285750">
              <a:buFont typeface="Arial" panose="020B0604020202020204" pitchFamily="34" charset="0"/>
              <a:buChar char="•"/>
            </a:pPr>
            <a:endParaRPr lang="is-IS" dirty="0">
              <a:latin typeface="Aptos Light" panose="020B0004020202020204" pitchFamily="34" charset="0"/>
            </a:endParaRPr>
          </a:p>
          <a:p>
            <a:pPr marL="285750" indent="-285750">
              <a:buFont typeface="Arial" panose="020B0604020202020204" pitchFamily="34" charset="0"/>
              <a:buChar char="•"/>
            </a:pPr>
            <a:endParaRPr lang="is-IS" dirty="0"/>
          </a:p>
          <a:p>
            <a:pPr marL="285750" indent="-285750">
              <a:buFont typeface="Arial" panose="020B0604020202020204" pitchFamily="34" charset="0"/>
              <a:buChar char="•"/>
            </a:pPr>
            <a:r>
              <a:rPr lang="en-US" sz="1800" dirty="0">
                <a:latin typeface="+mn-lt"/>
              </a:rPr>
              <a:t>A person on average salary VR</a:t>
            </a:r>
          </a:p>
          <a:p>
            <a:pPr marL="285750" indent="-285750">
              <a:buFont typeface="Arial" panose="020B0604020202020204" pitchFamily="34" charset="0"/>
              <a:buChar char="•"/>
            </a:pPr>
            <a:r>
              <a:rPr lang="en-US" sz="1800" dirty="0">
                <a:latin typeface="+mn-lt"/>
              </a:rPr>
              <a:t>Two children, one in kindergarten, the other in primary school</a:t>
            </a:r>
          </a:p>
          <a:p>
            <a:pPr marL="285750" indent="-285750">
              <a:buFont typeface="Arial" panose="020B0604020202020204" pitchFamily="34" charset="0"/>
              <a:buChar char="•"/>
            </a:pPr>
            <a:r>
              <a:rPr lang="en-US" sz="1800" dirty="0">
                <a:latin typeface="+mn-lt"/>
              </a:rPr>
              <a:t>Lives in own house</a:t>
            </a:r>
          </a:p>
          <a:p>
            <a:pPr marL="285750" indent="-285750">
              <a:buFont typeface="Arial" panose="020B0604020202020204" pitchFamily="34" charset="0"/>
              <a:buChar char="•"/>
            </a:pPr>
            <a:r>
              <a:rPr lang="en-US" sz="1800" dirty="0" err="1">
                <a:latin typeface="+mn-lt"/>
              </a:rPr>
              <a:t>M.v</a:t>
            </a:r>
            <a:r>
              <a:rPr lang="en-US" sz="1800" dirty="0">
                <a:latin typeface="+mn-lt"/>
              </a:rPr>
              <a:t>. 30 million ISK loan for 30 years</a:t>
            </a:r>
          </a:p>
          <a:p>
            <a:pPr marL="285750" indent="-285750">
              <a:lnSpc>
                <a:spcPct val="100000"/>
              </a:lnSpc>
              <a:buFont typeface="Arial" panose="020B0604020202020204" pitchFamily="34" charset="0"/>
              <a:buChar char="•"/>
            </a:pPr>
            <a:r>
              <a:rPr lang="en-US" sz="1300" dirty="0" err="1">
                <a:latin typeface="+mn-lt"/>
              </a:rPr>
              <a:t>Útborguð</a:t>
            </a:r>
            <a:r>
              <a:rPr lang="en-US" sz="1300" dirty="0">
                <a:latin typeface="+mn-lt"/>
              </a:rPr>
              <a:t> </a:t>
            </a:r>
            <a:r>
              <a:rPr lang="en-US" sz="1300" dirty="0" err="1">
                <a:latin typeface="+mn-lt"/>
              </a:rPr>
              <a:t>laun</a:t>
            </a:r>
            <a:r>
              <a:rPr lang="en-US" sz="1300" dirty="0">
                <a:latin typeface="+mn-lt"/>
              </a:rPr>
              <a:t> = paid salary</a:t>
            </a:r>
          </a:p>
          <a:p>
            <a:pPr marL="285750" indent="-285750">
              <a:lnSpc>
                <a:spcPct val="100000"/>
              </a:lnSpc>
              <a:buFont typeface="Arial" panose="020B0604020202020204" pitchFamily="34" charset="0"/>
              <a:buChar char="•"/>
            </a:pPr>
            <a:r>
              <a:rPr lang="en-US" sz="1300" dirty="0" err="1">
                <a:latin typeface="+mn-lt"/>
              </a:rPr>
              <a:t>Barnabætur</a:t>
            </a:r>
            <a:r>
              <a:rPr lang="en-US" sz="1300" dirty="0">
                <a:latin typeface="+mn-lt"/>
              </a:rPr>
              <a:t> = child benefit</a:t>
            </a:r>
          </a:p>
          <a:p>
            <a:pPr marL="285750" indent="-285750">
              <a:lnSpc>
                <a:spcPct val="100000"/>
              </a:lnSpc>
              <a:buFont typeface="Arial" panose="020B0604020202020204" pitchFamily="34" charset="0"/>
              <a:buChar char="•"/>
            </a:pPr>
            <a:r>
              <a:rPr lang="en-US" sz="1300" dirty="0" err="1">
                <a:latin typeface="+mn-lt"/>
              </a:rPr>
              <a:t>Húsnæðisbætur</a:t>
            </a:r>
            <a:r>
              <a:rPr lang="en-US" sz="1300" dirty="0">
                <a:latin typeface="+mn-lt"/>
              </a:rPr>
              <a:t> = housing benefit</a:t>
            </a:r>
          </a:p>
          <a:p>
            <a:pPr marL="285750" indent="-285750">
              <a:lnSpc>
                <a:spcPct val="100000"/>
              </a:lnSpc>
              <a:buFont typeface="Arial" panose="020B0604020202020204" pitchFamily="34" charset="0"/>
              <a:buChar char="•"/>
            </a:pPr>
            <a:r>
              <a:rPr lang="en-US" sz="1300" dirty="0" err="1">
                <a:latin typeface="+mn-lt"/>
              </a:rPr>
              <a:t>Lækkun</a:t>
            </a:r>
            <a:r>
              <a:rPr lang="en-US" sz="1300" dirty="0">
                <a:latin typeface="+mn-lt"/>
              </a:rPr>
              <a:t> </a:t>
            </a:r>
            <a:r>
              <a:rPr lang="en-US" sz="1300" dirty="0" err="1">
                <a:latin typeface="+mn-lt"/>
              </a:rPr>
              <a:t>vaxta</a:t>
            </a:r>
            <a:r>
              <a:rPr lang="en-US" sz="1300" dirty="0">
                <a:latin typeface="+mn-lt"/>
              </a:rPr>
              <a:t> = Lower interest rates</a:t>
            </a:r>
          </a:p>
          <a:p>
            <a:pPr marL="285750" indent="-285750">
              <a:lnSpc>
                <a:spcPct val="100000"/>
              </a:lnSpc>
              <a:buFont typeface="Arial" panose="020B0604020202020204" pitchFamily="34" charset="0"/>
              <a:buChar char="•"/>
            </a:pPr>
            <a:r>
              <a:rPr lang="is-IS" sz="1300" dirty="0">
                <a:latin typeface="+mn-lt"/>
              </a:rPr>
              <a:t>Skólamáltíð = </a:t>
            </a:r>
            <a:r>
              <a:rPr lang="is-IS" sz="1300" dirty="0" err="1">
                <a:latin typeface="+mn-lt"/>
              </a:rPr>
              <a:t>Free</a:t>
            </a:r>
            <a:r>
              <a:rPr lang="is-IS" sz="1300" dirty="0">
                <a:latin typeface="+mn-lt"/>
              </a:rPr>
              <a:t> </a:t>
            </a:r>
            <a:r>
              <a:rPr lang="is-IS" sz="1300" dirty="0" err="1">
                <a:latin typeface="+mn-lt"/>
              </a:rPr>
              <a:t>school</a:t>
            </a:r>
            <a:r>
              <a:rPr lang="is-IS" sz="1300" dirty="0">
                <a:latin typeface="+mn-lt"/>
              </a:rPr>
              <a:t> </a:t>
            </a:r>
            <a:r>
              <a:rPr lang="is-IS" sz="1300" dirty="0" err="1">
                <a:latin typeface="+mn-lt"/>
              </a:rPr>
              <a:t>meals</a:t>
            </a:r>
            <a:endParaRPr lang="is-IS" sz="1300" dirty="0">
              <a:latin typeface="+mn-lt"/>
            </a:endParaRPr>
          </a:p>
          <a:p>
            <a:pPr marL="285750" indent="-285750">
              <a:buFont typeface="Arial" panose="020B0604020202020204" pitchFamily="34" charset="0"/>
              <a:buChar char="•"/>
            </a:pPr>
            <a:endParaRPr lang="en-US" sz="1800" dirty="0">
              <a:latin typeface="+mn-lt"/>
            </a:endParaRPr>
          </a:p>
          <a:p>
            <a:pPr marL="285750" indent="-285750">
              <a:buFont typeface="Arial" panose="020B0604020202020204" pitchFamily="34" charset="0"/>
              <a:buChar char="•"/>
            </a:pPr>
            <a:endParaRPr lang="is-IS" sz="1800" dirty="0">
              <a:latin typeface="+mn-lt"/>
            </a:endParaRPr>
          </a:p>
        </p:txBody>
      </p:sp>
      <p:pic>
        <p:nvPicPr>
          <p:cNvPr id="9" name="Content Placeholder 8">
            <a:extLst>
              <a:ext uri="{FF2B5EF4-FFF2-40B4-BE49-F238E27FC236}">
                <a16:creationId xmlns:a16="http://schemas.microsoft.com/office/drawing/2014/main" id="{49090F7D-0048-7F83-EB9F-CB4D3D17B851}"/>
              </a:ext>
            </a:extLst>
          </p:cNvPr>
          <p:cNvPicPr>
            <a:picLocks noGrp="1" noChangeAspect="1"/>
          </p:cNvPicPr>
          <p:nvPr>
            <p:ph sz="half" idx="2"/>
          </p:nvPr>
        </p:nvPicPr>
        <p:blipFill>
          <a:blip r:embed="rId3"/>
          <a:stretch>
            <a:fillRect/>
          </a:stretch>
        </p:blipFill>
        <p:spPr>
          <a:xfrm>
            <a:off x="4819650" y="2319217"/>
            <a:ext cx="5972175" cy="3364154"/>
          </a:xfrm>
        </p:spPr>
      </p:pic>
    </p:spTree>
    <p:extLst>
      <p:ext uri="{BB962C8B-B14F-4D97-AF65-F5344CB8AC3E}">
        <p14:creationId xmlns:p14="http://schemas.microsoft.com/office/powerpoint/2010/main" val="828796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6"/>
            <a:ext cx="9953231" cy="1060078"/>
          </a:xfrm>
        </p:spPr>
        <p:txBody>
          <a:bodyPr>
            <a:normAutofit/>
          </a:bodyPr>
          <a:lstStyle/>
          <a:p>
            <a:r>
              <a:rPr lang="is-IS" sz="3600" dirty="0" err="1"/>
              <a:t>Example</a:t>
            </a:r>
            <a:r>
              <a:rPr lang="is-IS" sz="3600" dirty="0"/>
              <a:t> 4</a:t>
            </a:r>
          </a:p>
        </p:txBody>
      </p:sp>
    </p:spTree>
    <p:extLst>
      <p:ext uri="{BB962C8B-B14F-4D97-AF65-F5344CB8AC3E}">
        <p14:creationId xmlns:p14="http://schemas.microsoft.com/office/powerpoint/2010/main" val="3913048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10515600" cy="990709"/>
          </a:xfrm>
        </p:spPr>
        <p:txBody>
          <a:bodyPr>
            <a:normAutofit/>
          </a:bodyPr>
          <a:lstStyle/>
          <a:p>
            <a:r>
              <a:rPr lang="is-IS" sz="3600" dirty="0" err="1"/>
              <a:t>Example</a:t>
            </a:r>
            <a:r>
              <a:rPr lang="is-IS" sz="3600" dirty="0"/>
              <a:t> 4</a:t>
            </a:r>
          </a:p>
        </p:txBody>
      </p:sp>
      <p:sp>
        <p:nvSpPr>
          <p:cNvPr id="3" name="Content Placeholder 2">
            <a:extLst>
              <a:ext uri="{FF2B5EF4-FFF2-40B4-BE49-F238E27FC236}">
                <a16:creationId xmlns:a16="http://schemas.microsoft.com/office/drawing/2014/main" id="{3DE1862A-BABE-FDC6-97F8-62B7E273F705}"/>
              </a:ext>
            </a:extLst>
          </p:cNvPr>
          <p:cNvSpPr>
            <a:spLocks noGrp="1"/>
          </p:cNvSpPr>
          <p:nvPr>
            <p:ph sz="half" idx="1"/>
          </p:nvPr>
        </p:nvSpPr>
        <p:spPr>
          <a:xfrm>
            <a:off x="838201" y="1825625"/>
            <a:ext cx="3749040" cy="4351338"/>
          </a:xfrm>
        </p:spPr>
        <p:txBody>
          <a:bodyPr>
            <a:normAutofit/>
          </a:bodyPr>
          <a:lstStyle/>
          <a:p>
            <a:pPr marL="285750" indent="-285750">
              <a:buFont typeface="Arial" panose="020B0604020202020204" pitchFamily="34" charset="0"/>
              <a:buChar char="•"/>
            </a:pPr>
            <a:endParaRPr lang="is-IS" dirty="0">
              <a:latin typeface="Aptos Light" panose="020B0004020202020204" pitchFamily="34" charset="0"/>
            </a:endParaRPr>
          </a:p>
          <a:p>
            <a:pPr marL="285750" indent="-285750">
              <a:buFont typeface="Arial" panose="020B0604020202020204" pitchFamily="34" charset="0"/>
              <a:buChar char="•"/>
            </a:pPr>
            <a:endParaRPr lang="is-IS" dirty="0"/>
          </a:p>
          <a:p>
            <a:pPr marL="285750" indent="-285750">
              <a:buFont typeface="Arial" panose="020B0604020202020204" pitchFamily="34" charset="0"/>
              <a:buChar char="•"/>
            </a:pPr>
            <a:r>
              <a:rPr lang="en-US" sz="1800" dirty="0">
                <a:latin typeface="+mn-lt"/>
              </a:rPr>
              <a:t>A person on average salary VR</a:t>
            </a:r>
          </a:p>
          <a:p>
            <a:pPr marL="285750" indent="-285750">
              <a:buFont typeface="Arial" panose="020B0604020202020204" pitchFamily="34" charset="0"/>
              <a:buChar char="•"/>
            </a:pPr>
            <a:r>
              <a:rPr lang="en-US" sz="1800" dirty="0">
                <a:latin typeface="+mn-lt"/>
              </a:rPr>
              <a:t>Two children, one in kindergarten, the other in primary school</a:t>
            </a:r>
          </a:p>
          <a:p>
            <a:pPr marL="285750" indent="-285750">
              <a:buFont typeface="Arial" panose="020B0604020202020204" pitchFamily="34" charset="0"/>
              <a:buChar char="•"/>
            </a:pPr>
            <a:r>
              <a:rPr lang="en-US" sz="1800" dirty="0">
                <a:latin typeface="+mn-lt"/>
              </a:rPr>
              <a:t>Lives in rented accommodation</a:t>
            </a:r>
          </a:p>
          <a:p>
            <a:pPr marL="285750" indent="-285750">
              <a:lnSpc>
                <a:spcPct val="100000"/>
              </a:lnSpc>
              <a:buFont typeface="Arial" panose="020B0604020202020204" pitchFamily="34" charset="0"/>
              <a:buChar char="•"/>
            </a:pPr>
            <a:r>
              <a:rPr lang="en-US" dirty="0" err="1">
                <a:latin typeface="+mn-lt"/>
              </a:rPr>
              <a:t>Útborguð</a:t>
            </a:r>
            <a:r>
              <a:rPr lang="en-US" dirty="0">
                <a:latin typeface="+mn-lt"/>
              </a:rPr>
              <a:t> </a:t>
            </a:r>
            <a:r>
              <a:rPr lang="en-US" dirty="0" err="1">
                <a:latin typeface="+mn-lt"/>
              </a:rPr>
              <a:t>laun</a:t>
            </a:r>
            <a:r>
              <a:rPr lang="en-US" dirty="0">
                <a:latin typeface="+mn-lt"/>
              </a:rPr>
              <a:t> = paid salary</a:t>
            </a:r>
          </a:p>
          <a:p>
            <a:pPr marL="285750" indent="-285750">
              <a:lnSpc>
                <a:spcPct val="100000"/>
              </a:lnSpc>
              <a:buFont typeface="Arial" panose="020B0604020202020204" pitchFamily="34" charset="0"/>
              <a:buChar char="•"/>
            </a:pPr>
            <a:r>
              <a:rPr lang="en-US" dirty="0" err="1">
                <a:latin typeface="+mn-lt"/>
              </a:rPr>
              <a:t>Barnabætur</a:t>
            </a:r>
            <a:r>
              <a:rPr lang="en-US" dirty="0">
                <a:latin typeface="+mn-lt"/>
              </a:rPr>
              <a:t> = child benefit</a:t>
            </a:r>
          </a:p>
          <a:p>
            <a:pPr marL="285750" indent="-285750">
              <a:lnSpc>
                <a:spcPct val="100000"/>
              </a:lnSpc>
              <a:buFont typeface="Arial" panose="020B0604020202020204" pitchFamily="34" charset="0"/>
              <a:buChar char="•"/>
            </a:pPr>
            <a:r>
              <a:rPr lang="en-US" dirty="0" err="1">
                <a:latin typeface="+mn-lt"/>
              </a:rPr>
              <a:t>Húsnæðisbætur</a:t>
            </a:r>
            <a:r>
              <a:rPr lang="en-US" dirty="0">
                <a:latin typeface="+mn-lt"/>
              </a:rPr>
              <a:t> = housing benefit</a:t>
            </a:r>
          </a:p>
          <a:p>
            <a:pPr marL="285750" indent="-285750">
              <a:lnSpc>
                <a:spcPct val="100000"/>
              </a:lnSpc>
              <a:buFont typeface="Arial" panose="020B0604020202020204" pitchFamily="34" charset="0"/>
              <a:buChar char="•"/>
            </a:pPr>
            <a:r>
              <a:rPr lang="en-US" dirty="0" err="1">
                <a:latin typeface="+mn-lt"/>
              </a:rPr>
              <a:t>Lækkun</a:t>
            </a:r>
            <a:r>
              <a:rPr lang="en-US" dirty="0">
                <a:latin typeface="+mn-lt"/>
              </a:rPr>
              <a:t> </a:t>
            </a:r>
            <a:r>
              <a:rPr lang="en-US" dirty="0" err="1">
                <a:latin typeface="+mn-lt"/>
              </a:rPr>
              <a:t>vaxta</a:t>
            </a:r>
            <a:r>
              <a:rPr lang="en-US" dirty="0">
                <a:latin typeface="+mn-lt"/>
              </a:rPr>
              <a:t> = Lower interest rates</a:t>
            </a:r>
          </a:p>
          <a:p>
            <a:pPr marL="285750" indent="-285750">
              <a:lnSpc>
                <a:spcPct val="100000"/>
              </a:lnSpc>
              <a:buFont typeface="Arial" panose="020B0604020202020204" pitchFamily="34" charset="0"/>
              <a:buChar char="•"/>
            </a:pPr>
            <a:r>
              <a:rPr lang="is-IS" dirty="0">
                <a:latin typeface="+mn-lt"/>
              </a:rPr>
              <a:t>Skólamáltíð = </a:t>
            </a:r>
            <a:r>
              <a:rPr lang="is-IS" dirty="0" err="1">
                <a:latin typeface="+mn-lt"/>
              </a:rPr>
              <a:t>Free</a:t>
            </a:r>
            <a:r>
              <a:rPr lang="is-IS" dirty="0">
                <a:latin typeface="+mn-lt"/>
              </a:rPr>
              <a:t> </a:t>
            </a:r>
            <a:r>
              <a:rPr lang="is-IS" dirty="0" err="1">
                <a:latin typeface="+mn-lt"/>
              </a:rPr>
              <a:t>school</a:t>
            </a:r>
            <a:r>
              <a:rPr lang="is-IS" dirty="0">
                <a:latin typeface="+mn-lt"/>
              </a:rPr>
              <a:t> </a:t>
            </a:r>
            <a:r>
              <a:rPr lang="is-IS" dirty="0" err="1">
                <a:latin typeface="+mn-lt"/>
              </a:rPr>
              <a:t>meals</a:t>
            </a:r>
            <a:endParaRPr lang="is-IS" dirty="0">
              <a:latin typeface="+mn-lt"/>
            </a:endParaRPr>
          </a:p>
          <a:p>
            <a:pPr marL="285750" indent="-285750">
              <a:buFont typeface="Arial" panose="020B0604020202020204" pitchFamily="34" charset="0"/>
              <a:buChar char="•"/>
            </a:pPr>
            <a:endParaRPr lang="en-US" sz="1800" dirty="0">
              <a:latin typeface="+mn-lt"/>
            </a:endParaRPr>
          </a:p>
          <a:p>
            <a:pPr marL="285750" indent="-285750">
              <a:buFont typeface="Arial" panose="020B0604020202020204" pitchFamily="34" charset="0"/>
              <a:buChar char="•"/>
            </a:pPr>
            <a:endParaRPr lang="is-IS" sz="1800" dirty="0">
              <a:latin typeface="+mn-lt"/>
            </a:endParaRPr>
          </a:p>
        </p:txBody>
      </p:sp>
      <p:pic>
        <p:nvPicPr>
          <p:cNvPr id="7" name="Content Placeholder 6">
            <a:extLst>
              <a:ext uri="{FF2B5EF4-FFF2-40B4-BE49-F238E27FC236}">
                <a16:creationId xmlns:a16="http://schemas.microsoft.com/office/drawing/2014/main" id="{E8BF1671-5DC1-4BB0-603C-D9D67ABFB6D8}"/>
              </a:ext>
            </a:extLst>
          </p:cNvPr>
          <p:cNvPicPr>
            <a:picLocks noGrp="1" noChangeAspect="1"/>
          </p:cNvPicPr>
          <p:nvPr>
            <p:ph sz="half" idx="2"/>
          </p:nvPr>
        </p:nvPicPr>
        <p:blipFill>
          <a:blip r:embed="rId3"/>
          <a:stretch>
            <a:fillRect/>
          </a:stretch>
        </p:blipFill>
        <p:spPr>
          <a:xfrm>
            <a:off x="4806950" y="2335123"/>
            <a:ext cx="5984875" cy="3332342"/>
          </a:xfrm>
        </p:spPr>
      </p:pic>
    </p:spTree>
    <p:extLst>
      <p:ext uri="{BB962C8B-B14F-4D97-AF65-F5344CB8AC3E}">
        <p14:creationId xmlns:p14="http://schemas.microsoft.com/office/powerpoint/2010/main" val="35662039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47465"/>
          </a:xfrm>
        </p:spPr>
        <p:txBody>
          <a:bodyPr>
            <a:normAutofit/>
          </a:bodyPr>
          <a:lstStyle/>
          <a:p>
            <a:r>
              <a:rPr lang="is-IS" sz="3600" dirty="0"/>
              <a:t>Other </a:t>
            </a:r>
            <a:r>
              <a:rPr lang="is-IS" sz="3600" dirty="0" err="1"/>
              <a:t>matters</a:t>
            </a:r>
            <a:endParaRPr lang="is-IS" sz="3600" dirty="0"/>
          </a:p>
        </p:txBody>
      </p:sp>
      <p:sp>
        <p:nvSpPr>
          <p:cNvPr id="3" name="TextBox 2">
            <a:extLst>
              <a:ext uri="{FF2B5EF4-FFF2-40B4-BE49-F238E27FC236}">
                <a16:creationId xmlns:a16="http://schemas.microsoft.com/office/drawing/2014/main" id="{DC87FA85-6447-62B9-FF11-FD2B5878B639}"/>
              </a:ext>
            </a:extLst>
          </p:cNvPr>
          <p:cNvSpPr txBox="1"/>
          <p:nvPr/>
        </p:nvSpPr>
        <p:spPr>
          <a:xfrm>
            <a:off x="905933" y="1568768"/>
            <a:ext cx="10933866" cy="5078313"/>
          </a:xfrm>
          <a:prstGeom prst="rect">
            <a:avLst/>
          </a:prstGeom>
          <a:noFill/>
        </p:spPr>
        <p:txBody>
          <a:bodyPr wrap="square" rtlCol="0">
            <a:spAutoFit/>
          </a:bodyPr>
          <a:lstStyle/>
          <a:p>
            <a:pPr algn="just"/>
            <a:r>
              <a:rPr lang="en-US" dirty="0"/>
              <a:t>A special chapter on remote work is now part of a collective agreement that better defines what is included in such a work arrangement and stipulates that a written agreement must be made on regular remote work. A telecommuting agreement must, among other things, stipulate that each employer compensates or pays direct costs resulting from remote work and provides workforce for appropriate technical assistance.</a:t>
            </a:r>
          </a:p>
          <a:p>
            <a:pPr algn="just"/>
            <a:endParaRPr lang="en-US" dirty="0"/>
          </a:p>
          <a:p>
            <a:pPr algn="just"/>
            <a:r>
              <a:rPr lang="en-US" dirty="0"/>
              <a:t>Employees now have the right to devote up to 16 daytime working hours per year to attending professional courses without a reduction in salary.</a:t>
            </a:r>
          </a:p>
          <a:p>
            <a:pPr algn="just"/>
            <a:endParaRPr lang="en-US" dirty="0"/>
          </a:p>
          <a:p>
            <a:pPr algn="just"/>
            <a:r>
              <a:rPr lang="en-US" dirty="0"/>
              <a:t>Employees who complete vocational training in trade and services or receive confirmed skills with a professional certificate are now entitled to request a review of their salary and its composition.</a:t>
            </a:r>
          </a:p>
          <a:p>
            <a:pPr algn="just"/>
            <a:endParaRPr lang="en-US" dirty="0"/>
          </a:p>
          <a:p>
            <a:pPr algn="just"/>
            <a:r>
              <a:rPr lang="en-US" dirty="0"/>
              <a:t>It will now be permitted to elect three union representatives within a company if the number of members exceeds 120 in the same workplace. Union representatives also get an increased right to attend courses without a reduction in pay.</a:t>
            </a:r>
          </a:p>
          <a:p>
            <a:pPr algn="just"/>
            <a:endParaRPr lang="en-US" dirty="0"/>
          </a:p>
          <a:p>
            <a:pPr algn="just"/>
            <a:r>
              <a:rPr lang="en-US" dirty="0"/>
              <a:t>A clause in the collective agreement stipulates the importance of employees being able to disconnect outside of defined working hours, in order to, promote a healthy working environment. Employers and staff must agree on normal standards.</a:t>
            </a:r>
            <a:endParaRPr lang="is-IS" dirty="0"/>
          </a:p>
        </p:txBody>
      </p:sp>
    </p:spTree>
    <p:extLst>
      <p:ext uri="{BB962C8B-B14F-4D97-AF65-F5344CB8AC3E}">
        <p14:creationId xmlns:p14="http://schemas.microsoft.com/office/powerpoint/2010/main" val="4065281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47465"/>
          </a:xfrm>
        </p:spPr>
        <p:txBody>
          <a:bodyPr>
            <a:normAutofit/>
          </a:bodyPr>
          <a:lstStyle/>
          <a:p>
            <a:r>
              <a:rPr lang="is-IS" sz="3600" dirty="0" err="1"/>
              <a:t>Conditional</a:t>
            </a:r>
            <a:r>
              <a:rPr lang="is-IS" sz="3600" dirty="0"/>
              <a:t> </a:t>
            </a:r>
            <a:r>
              <a:rPr lang="is-IS" sz="3600" dirty="0" err="1"/>
              <a:t>clauses</a:t>
            </a:r>
            <a:endParaRPr lang="is-IS" sz="3600" dirty="0"/>
          </a:p>
        </p:txBody>
      </p:sp>
      <p:sp>
        <p:nvSpPr>
          <p:cNvPr id="3" name="TextBox 2">
            <a:extLst>
              <a:ext uri="{FF2B5EF4-FFF2-40B4-BE49-F238E27FC236}">
                <a16:creationId xmlns:a16="http://schemas.microsoft.com/office/drawing/2014/main" id="{FAFEA8B1-9A06-97F3-4939-A8C06F5EAD16}"/>
              </a:ext>
            </a:extLst>
          </p:cNvPr>
          <p:cNvSpPr txBox="1"/>
          <p:nvPr/>
        </p:nvSpPr>
        <p:spPr>
          <a:xfrm>
            <a:off x="975360" y="1625600"/>
            <a:ext cx="10796693" cy="5324535"/>
          </a:xfrm>
          <a:prstGeom prst="rect">
            <a:avLst/>
          </a:prstGeom>
          <a:noFill/>
        </p:spPr>
        <p:txBody>
          <a:bodyPr wrap="square" rtlCol="0">
            <a:spAutoFit/>
          </a:bodyPr>
          <a:lstStyle/>
          <a:p>
            <a:pPr algn="just"/>
            <a:r>
              <a:rPr lang="en-US" sz="1600" dirty="0"/>
              <a:t>In order to strengthen the objectives of the collective agreements, a special wage and conditions committee shall be set up, made up of SA representatives and representatives nominated by the negotiation committees of the ASÍ member companies that are responsible for the common contract conditions.</a:t>
            </a:r>
          </a:p>
          <a:p>
            <a:pPr algn="just"/>
            <a:endParaRPr lang="en-US" sz="1600" dirty="0"/>
          </a:p>
          <a:p>
            <a:pPr algn="just"/>
            <a:r>
              <a:rPr lang="en-US" sz="1600" dirty="0"/>
              <a:t>The task of the committee is to monitor the progress of those factors in the economy that can affect the objectives of the agreement, make a formal assessment of the conditions of the collective agreement and, as the case may be, negotiate a response to the failure of the conditions or prerequisite.</a:t>
            </a:r>
          </a:p>
          <a:p>
            <a:pPr algn="just"/>
            <a:endParaRPr lang="en-US" dirty="0"/>
          </a:p>
          <a:p>
            <a:pPr lvl="1" algn="just"/>
            <a:r>
              <a:rPr lang="en-US" sz="1600" dirty="0"/>
              <a:t>In September 2025, a formal position must be taken on the following assumptions:</a:t>
            </a:r>
          </a:p>
          <a:p>
            <a:pPr algn="just"/>
            <a:endParaRPr lang="en-US" dirty="0"/>
          </a:p>
          <a:p>
            <a:pPr marL="742950" lvl="1" indent="-285750" algn="just">
              <a:buFont typeface="Arial" panose="020B0604020202020204" pitchFamily="34" charset="0"/>
              <a:buChar char="•"/>
            </a:pPr>
            <a:r>
              <a:rPr lang="en-US" sz="1400" dirty="0"/>
              <a:t>12-month inflation in August 2025 will not exceed 4.95%. However, this assumption is considered to have been met if inflation in the 6-month period from March to August 2025 is 4.7% or lower compared to the annual rate.</a:t>
            </a:r>
          </a:p>
          <a:p>
            <a:pPr marL="742950" lvl="1" indent="-285750" algn="just">
              <a:buFont typeface="Arial" panose="020B0604020202020204" pitchFamily="34" charset="0"/>
              <a:buChar char="•"/>
            </a:pPr>
            <a:r>
              <a:rPr lang="en-US" sz="1400" dirty="0"/>
              <a:t>Legal changes that are promised and stated in the statement of the government of Iceland, dated March 7th. 2024, shall have succeeded.</a:t>
            </a:r>
          </a:p>
          <a:p>
            <a:pPr algn="just"/>
            <a:endParaRPr lang="en-US" dirty="0"/>
          </a:p>
          <a:p>
            <a:pPr lvl="1" algn="just"/>
            <a:r>
              <a:rPr lang="en-US" sz="1600" dirty="0"/>
              <a:t>In September 2026, a preliminary position must be taken on the following assumption:</a:t>
            </a:r>
          </a:p>
          <a:p>
            <a:pPr algn="just"/>
            <a:endParaRPr lang="en-US" dirty="0"/>
          </a:p>
          <a:p>
            <a:pPr marL="742950" lvl="1" indent="-285750" algn="just">
              <a:buFont typeface="Arial" panose="020B0604020202020204" pitchFamily="34" charset="0"/>
              <a:buChar char="•"/>
            </a:pPr>
            <a:r>
              <a:rPr lang="en-US" sz="1400" dirty="0"/>
              <a:t>12-month inflation in August 2025 will not exceed 4.7%. However, this assumption is considered to have been met if inflation in the 6-month period from March – August 2025 is 4.4% or lower compared to the annual rate.</a:t>
            </a:r>
            <a:endParaRPr lang="is-IS" sz="1400" dirty="0"/>
          </a:p>
          <a:p>
            <a:pPr marL="742950" lvl="1" indent="-285750" algn="just">
              <a:buFont typeface="Arial" panose="020B0604020202020204" pitchFamily="34" charset="0"/>
              <a:buChar char="•"/>
            </a:pPr>
            <a:endParaRPr lang="is-IS" sz="1400" dirty="0"/>
          </a:p>
          <a:p>
            <a:pPr marL="285750" indent="-285750" algn="just">
              <a:buFont typeface="Arial" panose="020B0604020202020204" pitchFamily="34" charset="0"/>
              <a:buChar char="•"/>
            </a:pPr>
            <a:endParaRPr lang="is-IS" dirty="0"/>
          </a:p>
        </p:txBody>
      </p:sp>
    </p:spTree>
    <p:extLst>
      <p:ext uri="{BB962C8B-B14F-4D97-AF65-F5344CB8AC3E}">
        <p14:creationId xmlns:p14="http://schemas.microsoft.com/office/powerpoint/2010/main" val="419658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34853"/>
          </a:xfrm>
        </p:spPr>
        <p:txBody>
          <a:bodyPr>
            <a:normAutofit/>
          </a:bodyPr>
          <a:lstStyle/>
          <a:p>
            <a:r>
              <a:rPr lang="en-US" sz="3600" dirty="0"/>
              <a:t>Prerequisite</a:t>
            </a:r>
            <a:r>
              <a:rPr lang="is-IS" sz="3600" dirty="0"/>
              <a:t> </a:t>
            </a:r>
            <a:r>
              <a:rPr lang="is-IS" sz="3600" dirty="0" err="1"/>
              <a:t>failure</a:t>
            </a:r>
            <a:endParaRPr lang="is-IS" sz="3600" dirty="0"/>
          </a:p>
        </p:txBody>
      </p:sp>
      <p:sp>
        <p:nvSpPr>
          <p:cNvPr id="3" name="TextBox 2">
            <a:extLst>
              <a:ext uri="{FF2B5EF4-FFF2-40B4-BE49-F238E27FC236}">
                <a16:creationId xmlns:a16="http://schemas.microsoft.com/office/drawing/2014/main" id="{FAFEA8B1-9A06-97F3-4939-A8C06F5EAD16}"/>
              </a:ext>
            </a:extLst>
          </p:cNvPr>
          <p:cNvSpPr txBox="1"/>
          <p:nvPr/>
        </p:nvSpPr>
        <p:spPr>
          <a:xfrm>
            <a:off x="975360" y="1625600"/>
            <a:ext cx="10796693" cy="3970318"/>
          </a:xfrm>
          <a:prstGeom prst="rect">
            <a:avLst/>
          </a:prstGeom>
          <a:noFill/>
        </p:spPr>
        <p:txBody>
          <a:bodyPr wrap="square" rtlCol="0">
            <a:spAutoFit/>
          </a:bodyPr>
          <a:lstStyle/>
          <a:p>
            <a:pPr algn="just"/>
            <a:r>
              <a:rPr lang="en-US" dirty="0"/>
              <a:t>If the wages and conditions committee comes to the conclusion that the prerequisite of the agreement have not been met. A response must be negotiated that has a positive effect on the progress towards goals that the parties to the agreement have set for themselves regarding lower inflation, inflation expectations, a reduction in the key interest rate and improved benefits for workers and improved competitiveness of the Icelandic economy.</a:t>
            </a:r>
          </a:p>
          <a:p>
            <a:pPr algn="just"/>
            <a:endParaRPr lang="en-US" dirty="0"/>
          </a:p>
          <a:p>
            <a:pPr algn="just"/>
            <a:r>
              <a:rPr lang="en-US" dirty="0"/>
              <a:t>If an agreement cannot be reached on a response to a breach of the prerequisites, the contracting parties have the right to terminate the contract in the following manner:</a:t>
            </a:r>
          </a:p>
          <a:p>
            <a:pPr algn="just"/>
            <a:endParaRPr lang="en-US" dirty="0"/>
          </a:p>
          <a:p>
            <a:pPr marL="285750" indent="-285750" algn="just">
              <a:buFont typeface="Arial" panose="020B0604020202020204" pitchFamily="34" charset="0"/>
              <a:buChar char="•"/>
            </a:pPr>
            <a:r>
              <a:rPr lang="en-US" dirty="0"/>
              <a:t>Due to a review in September 2025, the termination of the contract must be notified before 16:00 on October 8, 2025, and the contract will then expire on October 31, 2025.</a:t>
            </a:r>
          </a:p>
          <a:p>
            <a:pPr algn="just"/>
            <a:endParaRPr lang="en-US" dirty="0"/>
          </a:p>
          <a:p>
            <a:pPr marL="285750" indent="-285750" algn="just">
              <a:buFont typeface="Arial" panose="020B0604020202020204" pitchFamily="34" charset="0"/>
              <a:buChar char="•"/>
            </a:pPr>
            <a:r>
              <a:rPr lang="en-US" dirty="0"/>
              <a:t>Due to a review in September 2026, the termination of the contract must be notified before 16:00 on October 8, 2026, and the contract will then expire on October 31, 2026.</a:t>
            </a:r>
            <a:endParaRPr lang="is-IS" dirty="0"/>
          </a:p>
          <a:p>
            <a:pPr marL="285750" indent="-285750" algn="just">
              <a:buFont typeface="Arial" panose="020B0604020202020204" pitchFamily="34" charset="0"/>
              <a:buChar char="•"/>
            </a:pPr>
            <a:endParaRPr lang="is-IS" dirty="0"/>
          </a:p>
        </p:txBody>
      </p:sp>
    </p:spTree>
    <p:extLst>
      <p:ext uri="{BB962C8B-B14F-4D97-AF65-F5344CB8AC3E}">
        <p14:creationId xmlns:p14="http://schemas.microsoft.com/office/powerpoint/2010/main" val="2206866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22241"/>
          </a:xfrm>
        </p:spPr>
        <p:txBody>
          <a:bodyPr>
            <a:normAutofit/>
          </a:bodyPr>
          <a:lstStyle/>
          <a:p>
            <a:r>
              <a:rPr lang="is-IS" sz="3600" dirty="0" err="1"/>
              <a:t>Special</a:t>
            </a:r>
            <a:r>
              <a:rPr lang="is-IS" sz="3600" dirty="0"/>
              <a:t> </a:t>
            </a:r>
            <a:r>
              <a:rPr lang="is-IS" sz="3600" dirty="0" err="1"/>
              <a:t>wage</a:t>
            </a:r>
            <a:r>
              <a:rPr lang="is-IS" sz="3600" dirty="0"/>
              <a:t> </a:t>
            </a:r>
            <a:r>
              <a:rPr lang="is-IS" sz="3600" dirty="0" err="1"/>
              <a:t>agreements</a:t>
            </a:r>
            <a:endParaRPr lang="is-IS" sz="3600" dirty="0"/>
          </a:p>
        </p:txBody>
      </p:sp>
      <p:sp>
        <p:nvSpPr>
          <p:cNvPr id="3" name="TextBox 2">
            <a:extLst>
              <a:ext uri="{FF2B5EF4-FFF2-40B4-BE49-F238E27FC236}">
                <a16:creationId xmlns:a16="http://schemas.microsoft.com/office/drawing/2014/main" id="{944C2846-80C1-4601-29E5-9178327A9CFB}"/>
              </a:ext>
            </a:extLst>
          </p:cNvPr>
          <p:cNvSpPr txBox="1"/>
          <p:nvPr/>
        </p:nvSpPr>
        <p:spPr>
          <a:xfrm>
            <a:off x="985284" y="1609060"/>
            <a:ext cx="10816856" cy="4247317"/>
          </a:xfrm>
          <a:prstGeom prst="rect">
            <a:avLst/>
          </a:prstGeom>
          <a:noFill/>
        </p:spPr>
        <p:txBody>
          <a:bodyPr wrap="square" rtlCol="0">
            <a:spAutoFit/>
          </a:bodyPr>
          <a:lstStyle/>
          <a:p>
            <a:pPr algn="just"/>
            <a:r>
              <a:rPr lang="en-US" dirty="0"/>
              <a:t>An amendment was made to the special wage agreement between VR/LÍV and SA regarding staff in pharmacies, which stipulates that in those pharmacies where special footwear is required at work, the employer must provide permanent staff with one pair of shoes per year.</a:t>
            </a:r>
          </a:p>
          <a:p>
            <a:pPr algn="just"/>
            <a:endParaRPr lang="en-US" dirty="0"/>
          </a:p>
          <a:p>
            <a:pPr algn="just"/>
            <a:r>
              <a:rPr lang="en-US" dirty="0"/>
              <a:t>A change was made to the special wage agreement between VR/LÍV and SA for the reception staff, which stipulates that trips to and from the workplace in the capital area will be paid for by the employer, during the time that the buses are not running. The same rule applies in other urban areas where public buses run from morning to night every day of the week. The payment is 1,975, but the amount must be updated at the same time as general salary increases according to the consumer price sub-index 07322 taxi (227.1).</a:t>
            </a:r>
          </a:p>
          <a:p>
            <a:pPr algn="just"/>
            <a:endParaRPr lang="en-US" dirty="0"/>
          </a:p>
          <a:p>
            <a:pPr algn="just"/>
            <a:endParaRPr lang="en-US" dirty="0"/>
          </a:p>
          <a:p>
            <a:pPr algn="just"/>
            <a:r>
              <a:rPr lang="en-US" dirty="0"/>
              <a:t>The special wage agreement between VR/LÍV and Icelandair/SA regarding personnel in passenger and loading services at Keflavík Airport was under review and, as is known, it was required that the shift schedule be changed. A protocol was agreed that work would be done to change the arrangement and that work must be completed no later than December 20, 2024</a:t>
            </a:r>
            <a:r>
              <a:rPr lang="is-IS" dirty="0"/>
              <a:t>.</a:t>
            </a:r>
          </a:p>
        </p:txBody>
      </p:sp>
    </p:spTree>
    <p:extLst>
      <p:ext uri="{BB962C8B-B14F-4D97-AF65-F5344CB8AC3E}">
        <p14:creationId xmlns:p14="http://schemas.microsoft.com/office/powerpoint/2010/main" val="1029270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41159"/>
          </a:xfrm>
        </p:spPr>
        <p:txBody>
          <a:bodyPr>
            <a:normAutofit/>
          </a:bodyPr>
          <a:lstStyle/>
          <a:p>
            <a:r>
              <a:rPr lang="is-IS" sz="3600" dirty="0" err="1"/>
              <a:t>Overview</a:t>
            </a:r>
            <a:endParaRPr lang="is-IS" sz="3600" dirty="0"/>
          </a:p>
        </p:txBody>
      </p:sp>
      <p:sp>
        <p:nvSpPr>
          <p:cNvPr id="3" name="TextBox 2">
            <a:extLst>
              <a:ext uri="{FF2B5EF4-FFF2-40B4-BE49-F238E27FC236}">
                <a16:creationId xmlns:a16="http://schemas.microsoft.com/office/drawing/2014/main" id="{CC5837C4-6CA8-73B0-7FDF-21BFC56833AA}"/>
              </a:ext>
            </a:extLst>
          </p:cNvPr>
          <p:cNvSpPr txBox="1"/>
          <p:nvPr/>
        </p:nvSpPr>
        <p:spPr>
          <a:xfrm>
            <a:off x="908613" y="1690688"/>
            <a:ext cx="10799180" cy="5355312"/>
          </a:xfrm>
          <a:prstGeom prst="rect">
            <a:avLst/>
          </a:prstGeom>
          <a:noFill/>
        </p:spPr>
        <p:txBody>
          <a:bodyPr wrap="square" rtlCol="0">
            <a:spAutoFit/>
          </a:bodyPr>
          <a:lstStyle/>
          <a:p>
            <a:pPr marL="285750" indent="-285750">
              <a:buFont typeface="Arial" panose="020B0604020202020204" pitchFamily="34" charset="0"/>
              <a:buChar char="•"/>
            </a:pPr>
            <a:r>
              <a:rPr lang="en-US" dirty="0"/>
              <a:t>The new LÍV and SA collective agreements apply from February 1, 2024 to January 31, 2028.</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agreement stipulates a general proportional increase in monthly wages, with a certain ISK increase as a minimum, in each year of the agreement period.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Holiday entitlements have been increased, December and holiday supplements have been increased, and possible additional salary increases have been secured through productivity increases and purchase rate increases (if conditions are met).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goal of the agreement is to increase the purchasing power of workers by reducing inflation and interest rates, with the government's actions in relation to child benefits, housing benefits, interest support, etc. contributing towards that goal.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Prerequisite clauses ensure that it will be possible to monitor the progress of factors in the economy and react if the goals of the agreement are not met.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Collective bargaining agreements have been reviewed and many other issues have come through, e.g. in relation to remote work and the right of employees to attend work-related courses without reduction of salary.</a:t>
            </a:r>
            <a:endParaRPr lang="is-IS" dirty="0"/>
          </a:p>
          <a:p>
            <a:endParaRPr lang="is-IS" dirty="0"/>
          </a:p>
        </p:txBody>
      </p:sp>
    </p:spTree>
    <p:extLst>
      <p:ext uri="{BB962C8B-B14F-4D97-AF65-F5344CB8AC3E}">
        <p14:creationId xmlns:p14="http://schemas.microsoft.com/office/powerpoint/2010/main" val="37005393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D7B60-C57B-B849-B4F6-DEF236663A60}"/>
              </a:ext>
            </a:extLst>
          </p:cNvPr>
          <p:cNvSpPr>
            <a:spLocks noGrp="1"/>
          </p:cNvSpPr>
          <p:nvPr>
            <p:ph type="ctrTitle"/>
          </p:nvPr>
        </p:nvSpPr>
        <p:spPr/>
        <p:txBody>
          <a:bodyPr/>
          <a:lstStyle/>
          <a:p>
            <a:r>
              <a:rPr lang="en-US" dirty="0"/>
              <a:t>Thank you</a:t>
            </a:r>
            <a:endParaRPr lang="en-IS" dirty="0"/>
          </a:p>
        </p:txBody>
      </p:sp>
      <p:sp>
        <p:nvSpPr>
          <p:cNvPr id="3" name="Subtitle 2">
            <a:extLst>
              <a:ext uri="{FF2B5EF4-FFF2-40B4-BE49-F238E27FC236}">
                <a16:creationId xmlns:a16="http://schemas.microsoft.com/office/drawing/2014/main" id="{41D342AC-AF89-4943-BFAB-F7A835191DF7}"/>
              </a:ext>
            </a:extLst>
          </p:cNvPr>
          <p:cNvSpPr>
            <a:spLocks noGrp="1"/>
          </p:cNvSpPr>
          <p:nvPr>
            <p:ph type="subTitle" idx="1"/>
          </p:nvPr>
        </p:nvSpPr>
        <p:spPr/>
        <p:txBody>
          <a:bodyPr/>
          <a:lstStyle/>
          <a:p>
            <a:endParaRPr lang="en-IS"/>
          </a:p>
        </p:txBody>
      </p:sp>
    </p:spTree>
    <p:extLst>
      <p:ext uri="{BB962C8B-B14F-4D97-AF65-F5344CB8AC3E}">
        <p14:creationId xmlns:p14="http://schemas.microsoft.com/office/powerpoint/2010/main" val="2897377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CF218-1396-D5D9-91A9-58B6E00E1596}"/>
              </a:ext>
            </a:extLst>
          </p:cNvPr>
          <p:cNvSpPr>
            <a:spLocks noGrp="1"/>
          </p:cNvSpPr>
          <p:nvPr>
            <p:ph type="title"/>
          </p:nvPr>
        </p:nvSpPr>
        <p:spPr>
          <a:xfrm>
            <a:off x="838200" y="365126"/>
            <a:ext cx="10515600" cy="889810"/>
          </a:xfrm>
        </p:spPr>
        <p:txBody>
          <a:bodyPr/>
          <a:lstStyle/>
          <a:p>
            <a:r>
              <a:rPr lang="is-IS" dirty="0" err="1"/>
              <a:t>Overview</a:t>
            </a:r>
            <a:endParaRPr lang="is-IS" dirty="0"/>
          </a:p>
        </p:txBody>
      </p:sp>
      <p:sp>
        <p:nvSpPr>
          <p:cNvPr id="3" name="Content Placeholder 2">
            <a:extLst>
              <a:ext uri="{FF2B5EF4-FFF2-40B4-BE49-F238E27FC236}">
                <a16:creationId xmlns:a16="http://schemas.microsoft.com/office/drawing/2014/main" id="{5CF5C11A-5F40-5374-8D82-65CC3AEF48AE}"/>
              </a:ext>
            </a:extLst>
          </p:cNvPr>
          <p:cNvSpPr>
            <a:spLocks noGrp="1"/>
          </p:cNvSpPr>
          <p:nvPr>
            <p:ph idx="1"/>
          </p:nvPr>
        </p:nvSpPr>
        <p:spPr>
          <a:xfrm>
            <a:off x="971309" y="1617280"/>
            <a:ext cx="10667035" cy="4351338"/>
          </a:xfrm>
        </p:spPr>
        <p:txBody>
          <a:bodyPr>
            <a:normAutofit/>
          </a:bodyPr>
          <a:lstStyle/>
          <a:p>
            <a:pPr marL="342900" indent="-342900">
              <a:buFont typeface="Arial" panose="020B0604020202020204" pitchFamily="34" charset="0"/>
              <a:buChar char="•"/>
            </a:pPr>
            <a:endParaRPr lang="is-IS" sz="2400" dirty="0"/>
          </a:p>
          <a:p>
            <a:pPr marL="342900" indent="-342900">
              <a:buFont typeface="Arial" panose="020B0604020202020204" pitchFamily="34" charset="0"/>
              <a:buChar char="•"/>
            </a:pPr>
            <a:endParaRPr lang="is-IS" sz="2400" dirty="0"/>
          </a:p>
        </p:txBody>
      </p:sp>
      <p:sp>
        <p:nvSpPr>
          <p:cNvPr id="4" name="TextBox 3">
            <a:extLst>
              <a:ext uri="{FF2B5EF4-FFF2-40B4-BE49-F238E27FC236}">
                <a16:creationId xmlns:a16="http://schemas.microsoft.com/office/drawing/2014/main" id="{E3A70977-D258-2DD7-9B25-B4F306554F4D}"/>
              </a:ext>
            </a:extLst>
          </p:cNvPr>
          <p:cNvSpPr txBox="1"/>
          <p:nvPr/>
        </p:nvSpPr>
        <p:spPr>
          <a:xfrm>
            <a:off x="971309" y="1653984"/>
            <a:ext cx="10667035" cy="5632311"/>
          </a:xfrm>
          <a:prstGeom prst="rect">
            <a:avLst/>
          </a:prstGeom>
          <a:noFill/>
        </p:spPr>
        <p:txBody>
          <a:bodyPr wrap="square" rtlCol="0">
            <a:spAutoFit/>
          </a:bodyPr>
          <a:lstStyle/>
          <a:p>
            <a:pPr algn="just"/>
            <a:r>
              <a:rPr lang="en-US" dirty="0"/>
              <a:t>LÍV and SA signed a collective agreement on Thursday which is valid for four years, or until January 31, 2028.</a:t>
            </a:r>
          </a:p>
          <a:p>
            <a:pPr algn="just"/>
            <a:endParaRPr lang="en-US" dirty="0"/>
          </a:p>
          <a:p>
            <a:pPr algn="just"/>
            <a:r>
              <a:rPr lang="en-US" dirty="0"/>
              <a:t>The aim of the agreement is to increase the purchasing power of workers by contributing to the reduction of inflation and the reduction of interest rates.</a:t>
            </a:r>
          </a:p>
          <a:p>
            <a:pPr algn="just"/>
            <a:endParaRPr lang="en-US" dirty="0"/>
          </a:p>
          <a:p>
            <a:pPr algn="just"/>
            <a:r>
              <a:rPr lang="en-US" dirty="0"/>
              <a:t>This presentation will cover the main points of agreement:</a:t>
            </a:r>
          </a:p>
          <a:p>
            <a:pPr algn="just"/>
            <a:endParaRPr lang="en-US" dirty="0"/>
          </a:p>
          <a:p>
            <a:pPr marL="285750" indent="-285750" algn="just">
              <a:buFont typeface="Arial" panose="020B0604020202020204" pitchFamily="34" charset="0"/>
              <a:buChar char="•"/>
            </a:pPr>
            <a:r>
              <a:rPr lang="en-US" dirty="0"/>
              <a:t>Salary changes</a:t>
            </a:r>
          </a:p>
          <a:p>
            <a:pPr marL="285750" indent="-285750" algn="just">
              <a:buFont typeface="Arial" panose="020B0604020202020204" pitchFamily="34" charset="0"/>
              <a:buChar char="•"/>
            </a:pPr>
            <a:r>
              <a:rPr lang="en-US" dirty="0"/>
              <a:t>December and holiday allowance</a:t>
            </a:r>
          </a:p>
          <a:p>
            <a:pPr marL="285750" indent="-285750" algn="just">
              <a:buFont typeface="Arial" panose="020B0604020202020204" pitchFamily="34" charset="0"/>
              <a:buChar char="•"/>
            </a:pPr>
            <a:r>
              <a:rPr lang="en-US" dirty="0"/>
              <a:t>Vacation</a:t>
            </a:r>
          </a:p>
          <a:p>
            <a:pPr marL="285750" indent="-285750" algn="just">
              <a:buFont typeface="Arial" panose="020B0604020202020204" pitchFamily="34" charset="0"/>
              <a:buChar char="•"/>
            </a:pPr>
            <a:r>
              <a:rPr lang="en-US" dirty="0"/>
              <a:t>Purchase rate increase and productivity increase</a:t>
            </a:r>
          </a:p>
          <a:p>
            <a:pPr marL="285750" indent="-285750" algn="just">
              <a:buFont typeface="Arial" panose="020B0604020202020204" pitchFamily="34" charset="0"/>
              <a:buChar char="•"/>
            </a:pPr>
            <a:r>
              <a:rPr lang="en-US" dirty="0"/>
              <a:t>Government transfer system</a:t>
            </a:r>
          </a:p>
          <a:p>
            <a:pPr marL="285750" indent="-285750" algn="just">
              <a:buFont typeface="Arial" panose="020B0604020202020204" pitchFamily="34" charset="0"/>
              <a:buChar char="•"/>
            </a:pPr>
            <a:r>
              <a:rPr lang="en-US" dirty="0"/>
              <a:t>Other issues (job-related courses, remote work, trustees, etc.)</a:t>
            </a:r>
          </a:p>
          <a:p>
            <a:pPr marL="285750" indent="-285750" algn="just">
              <a:buFont typeface="Arial" panose="020B0604020202020204" pitchFamily="34" charset="0"/>
              <a:buChar char="•"/>
            </a:pPr>
            <a:r>
              <a:rPr lang="en-US" dirty="0"/>
              <a:t>Conditional clause</a:t>
            </a:r>
          </a:p>
          <a:p>
            <a:pPr marL="285750" indent="-285750" algn="just">
              <a:buFont typeface="Arial" panose="020B0604020202020204" pitchFamily="34" charset="0"/>
              <a:buChar char="•"/>
            </a:pPr>
            <a:r>
              <a:rPr lang="en-US" dirty="0"/>
              <a:t>Special wage agreements</a:t>
            </a:r>
            <a:endParaRPr lang="is-IS" dirty="0"/>
          </a:p>
          <a:p>
            <a:pPr marL="742950" lvl="1" indent="-285750" algn="just">
              <a:buFont typeface="Arial" panose="020B0604020202020204" pitchFamily="34" charset="0"/>
              <a:buChar char="•"/>
            </a:pPr>
            <a:endParaRPr lang="is-IS" dirty="0"/>
          </a:p>
          <a:p>
            <a:pPr marL="742950" lvl="1" indent="-285750" algn="just">
              <a:buFont typeface="Arial" panose="020B0604020202020204" pitchFamily="34" charset="0"/>
              <a:buChar char="•"/>
            </a:pPr>
            <a:endParaRPr lang="is-IS" dirty="0"/>
          </a:p>
          <a:p>
            <a:pPr marL="285750" indent="-285750" algn="just">
              <a:buFont typeface="Arial" panose="020B0604020202020204" pitchFamily="34" charset="0"/>
              <a:buChar char="•"/>
            </a:pPr>
            <a:endParaRPr lang="is-IS" dirty="0"/>
          </a:p>
          <a:p>
            <a:pPr marL="285750" indent="-285750">
              <a:buFont typeface="Arial" panose="020B0604020202020204" pitchFamily="34" charset="0"/>
              <a:buChar char="•"/>
            </a:pPr>
            <a:endParaRPr lang="is-IS" dirty="0"/>
          </a:p>
          <a:p>
            <a:pPr marL="285750" indent="-285750">
              <a:buFont typeface="Arial" panose="020B0604020202020204" pitchFamily="34" charset="0"/>
              <a:buChar char="•"/>
            </a:pPr>
            <a:endParaRPr lang="is-IS" dirty="0"/>
          </a:p>
        </p:txBody>
      </p:sp>
    </p:spTree>
    <p:extLst>
      <p:ext uri="{BB962C8B-B14F-4D97-AF65-F5344CB8AC3E}">
        <p14:creationId xmlns:p14="http://schemas.microsoft.com/office/powerpoint/2010/main" val="20329851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6"/>
            <a:ext cx="9953231" cy="928874"/>
          </a:xfrm>
        </p:spPr>
        <p:txBody>
          <a:bodyPr>
            <a:normAutofit/>
          </a:bodyPr>
          <a:lstStyle/>
          <a:p>
            <a:r>
              <a:rPr lang="is-IS" sz="3600" dirty="0" err="1"/>
              <a:t>Wage</a:t>
            </a:r>
            <a:r>
              <a:rPr lang="is-IS" sz="3600" dirty="0"/>
              <a:t> changes</a:t>
            </a:r>
          </a:p>
        </p:txBody>
      </p:sp>
      <p:sp>
        <p:nvSpPr>
          <p:cNvPr id="3" name="TextBox 2">
            <a:extLst>
              <a:ext uri="{FF2B5EF4-FFF2-40B4-BE49-F238E27FC236}">
                <a16:creationId xmlns:a16="http://schemas.microsoft.com/office/drawing/2014/main" id="{C8B6E646-3939-C24B-0B62-252070253D49}"/>
              </a:ext>
            </a:extLst>
          </p:cNvPr>
          <p:cNvSpPr txBox="1"/>
          <p:nvPr/>
        </p:nvSpPr>
        <p:spPr>
          <a:xfrm>
            <a:off x="995423" y="1608881"/>
            <a:ext cx="10747093" cy="2784737"/>
          </a:xfrm>
          <a:prstGeom prst="rect">
            <a:avLst/>
          </a:prstGeom>
          <a:noFill/>
        </p:spPr>
        <p:txBody>
          <a:bodyPr wrap="square" rtlCol="0">
            <a:spAutoFit/>
          </a:bodyPr>
          <a:lstStyle/>
          <a:p>
            <a:r>
              <a:rPr lang="en-US" dirty="0"/>
              <a:t>Wages take a proportional increase during the contract period, with a minimum ISK increase, as stated:</a:t>
            </a:r>
          </a:p>
          <a:p>
            <a:endParaRPr lang="en-US" dirty="0"/>
          </a:p>
          <a:p>
            <a:pPr marL="285750" indent="-285750">
              <a:lnSpc>
                <a:spcPct val="200000"/>
              </a:lnSpc>
              <a:buFont typeface="Arial" panose="020B0604020202020204" pitchFamily="34" charset="0"/>
              <a:buChar char="•"/>
            </a:pPr>
            <a:r>
              <a:rPr lang="en-US" dirty="0"/>
              <a:t>February 1, 2024: wages increase by 3.25% to ISK 23,750. at a minimum.</a:t>
            </a:r>
          </a:p>
          <a:p>
            <a:pPr marL="285750" indent="-285750">
              <a:lnSpc>
                <a:spcPct val="200000"/>
              </a:lnSpc>
              <a:buFont typeface="Arial" panose="020B0604020202020204" pitchFamily="34" charset="0"/>
              <a:buChar char="•"/>
            </a:pPr>
            <a:r>
              <a:rPr lang="en-US" dirty="0"/>
              <a:t>January 1, 2025: wages increase by 3.50% to ISK 23,750. at a minimum.</a:t>
            </a:r>
          </a:p>
          <a:p>
            <a:pPr marL="285750" indent="-285750">
              <a:lnSpc>
                <a:spcPct val="200000"/>
              </a:lnSpc>
              <a:buFont typeface="Arial" panose="020B0604020202020204" pitchFamily="34" charset="0"/>
              <a:buChar char="•"/>
            </a:pPr>
            <a:r>
              <a:rPr lang="en-US" dirty="0"/>
              <a:t>January 1, 2026: wages increase by 3.50% to ISK 23,750. at a minimum.</a:t>
            </a:r>
          </a:p>
          <a:p>
            <a:pPr marL="285750" indent="-285750">
              <a:lnSpc>
                <a:spcPct val="200000"/>
              </a:lnSpc>
              <a:buFont typeface="Arial" panose="020B0604020202020204" pitchFamily="34" charset="0"/>
              <a:buChar char="•"/>
            </a:pPr>
            <a:r>
              <a:rPr lang="en-US" dirty="0"/>
              <a:t>January 1, 2027: wages increase by 3.50%, but a minimum of 23,750.</a:t>
            </a:r>
            <a:endParaRPr lang="is-IS" dirty="0"/>
          </a:p>
        </p:txBody>
      </p:sp>
      <p:sp>
        <p:nvSpPr>
          <p:cNvPr id="6" name="TextBox 5">
            <a:extLst>
              <a:ext uri="{FF2B5EF4-FFF2-40B4-BE49-F238E27FC236}">
                <a16:creationId xmlns:a16="http://schemas.microsoft.com/office/drawing/2014/main" id="{31302165-6A0A-3F3D-594A-B6949C12D2BF}"/>
              </a:ext>
            </a:extLst>
          </p:cNvPr>
          <p:cNvSpPr txBox="1"/>
          <p:nvPr/>
        </p:nvSpPr>
        <p:spPr>
          <a:xfrm>
            <a:off x="995423" y="4917670"/>
            <a:ext cx="10417215" cy="369332"/>
          </a:xfrm>
          <a:prstGeom prst="rect">
            <a:avLst/>
          </a:prstGeom>
          <a:noFill/>
        </p:spPr>
        <p:txBody>
          <a:bodyPr wrap="square">
            <a:spAutoFit/>
          </a:bodyPr>
          <a:lstStyle/>
          <a:p>
            <a:r>
              <a:rPr lang="is-IS" dirty="0" err="1"/>
              <a:t>Salary-related</a:t>
            </a:r>
            <a:r>
              <a:rPr lang="is-IS" dirty="0"/>
              <a:t> </a:t>
            </a:r>
            <a:r>
              <a:rPr lang="is-IS" dirty="0" err="1"/>
              <a:t>items</a:t>
            </a:r>
            <a:r>
              <a:rPr lang="is-IS" dirty="0"/>
              <a:t> </a:t>
            </a:r>
            <a:r>
              <a:rPr lang="is-IS" dirty="0" err="1"/>
              <a:t>increase</a:t>
            </a:r>
            <a:r>
              <a:rPr lang="is-IS" dirty="0"/>
              <a:t> </a:t>
            </a:r>
            <a:r>
              <a:rPr lang="is-IS" dirty="0" err="1"/>
              <a:t>correspondingly</a:t>
            </a:r>
            <a:r>
              <a:rPr lang="is-IS" dirty="0"/>
              <a:t>.</a:t>
            </a:r>
          </a:p>
        </p:txBody>
      </p:sp>
    </p:spTree>
    <p:extLst>
      <p:ext uri="{BB962C8B-B14F-4D97-AF65-F5344CB8AC3E}">
        <p14:creationId xmlns:p14="http://schemas.microsoft.com/office/powerpoint/2010/main" val="1435368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6"/>
            <a:ext cx="9953231" cy="946566"/>
          </a:xfrm>
        </p:spPr>
        <p:txBody>
          <a:bodyPr>
            <a:normAutofit/>
          </a:bodyPr>
          <a:lstStyle/>
          <a:p>
            <a:r>
              <a:rPr lang="is-IS" sz="3600" dirty="0" err="1"/>
              <a:t>December</a:t>
            </a:r>
            <a:r>
              <a:rPr lang="is-IS" sz="3600" dirty="0"/>
              <a:t>- </a:t>
            </a:r>
            <a:r>
              <a:rPr lang="is-IS" sz="3600" dirty="0" err="1"/>
              <a:t>and</a:t>
            </a:r>
            <a:r>
              <a:rPr lang="is-IS" sz="3600" dirty="0"/>
              <a:t> </a:t>
            </a:r>
            <a:r>
              <a:rPr lang="is-IS" sz="3600" dirty="0" err="1"/>
              <a:t>vacation</a:t>
            </a:r>
            <a:r>
              <a:rPr lang="is-IS" sz="3600" dirty="0"/>
              <a:t> </a:t>
            </a:r>
            <a:r>
              <a:rPr lang="is-IS" sz="3600" dirty="0" err="1"/>
              <a:t>supplement</a:t>
            </a:r>
            <a:endParaRPr lang="is-IS" sz="3600" dirty="0"/>
          </a:p>
        </p:txBody>
      </p:sp>
      <p:sp>
        <p:nvSpPr>
          <p:cNvPr id="4" name="TextBox 3">
            <a:extLst>
              <a:ext uri="{FF2B5EF4-FFF2-40B4-BE49-F238E27FC236}">
                <a16:creationId xmlns:a16="http://schemas.microsoft.com/office/drawing/2014/main" id="{86967F2E-C64F-EF05-D598-2E99814C0523}"/>
              </a:ext>
            </a:extLst>
          </p:cNvPr>
          <p:cNvSpPr txBox="1"/>
          <p:nvPr/>
        </p:nvSpPr>
        <p:spPr>
          <a:xfrm>
            <a:off x="966486" y="1690688"/>
            <a:ext cx="10712370" cy="3931910"/>
          </a:xfrm>
          <a:prstGeom prst="rect">
            <a:avLst/>
          </a:prstGeom>
          <a:noFill/>
        </p:spPr>
        <p:txBody>
          <a:bodyPr wrap="square">
            <a:spAutoFit/>
          </a:bodyPr>
          <a:lstStyle/>
          <a:p>
            <a:pPr marL="0" marR="0">
              <a:lnSpc>
                <a:spcPct val="107000"/>
              </a:lnSpc>
              <a:spcBef>
                <a:spcPts val="0"/>
              </a:spcBef>
              <a:spcAft>
                <a:spcPts val="0"/>
              </a:spcAft>
            </a:pPr>
            <a:r>
              <a:rPr lang="en-US" sz="1800" dirty="0">
                <a:effectLst/>
                <a:ea typeface="Times New Roman" panose="02020603050405020304" pitchFamily="18" charset="0"/>
                <a:cs typeface="Times New Roman" panose="02020603050405020304" pitchFamily="18" charset="0"/>
              </a:rPr>
              <a:t>The December supplement for each calendar year based on full-time employment is:</a:t>
            </a:r>
          </a:p>
          <a:p>
            <a:pPr marL="0" marR="0">
              <a:lnSpc>
                <a:spcPct val="107000"/>
              </a:lnSpc>
              <a:spcBef>
                <a:spcPts val="0"/>
              </a:spcBef>
              <a:spcAft>
                <a:spcPts val="0"/>
              </a:spcAft>
            </a:pPr>
            <a:endParaRPr lang="en-US" sz="1800" dirty="0">
              <a:effectLst/>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year 2024 ISK 106,000.</a:t>
            </a:r>
          </a:p>
          <a:p>
            <a:pPr marL="342900" marR="0" indent="-34290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year 2025 ISK 110,000.</a:t>
            </a:r>
          </a:p>
          <a:p>
            <a:pPr marL="342900" marR="0" indent="-34290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year 2026 ISK 114,000.</a:t>
            </a:r>
          </a:p>
          <a:p>
            <a:pPr marL="342900" marR="0" indent="-34290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year 2027 ISK 118,000.</a:t>
            </a:r>
          </a:p>
          <a:p>
            <a:pPr marL="0" marR="0">
              <a:lnSpc>
                <a:spcPct val="107000"/>
              </a:lnSpc>
              <a:spcBef>
                <a:spcPts val="0"/>
              </a:spcBef>
              <a:spcAft>
                <a:spcPts val="0"/>
              </a:spcAft>
            </a:pPr>
            <a:endParaRPr lang="en-US" sz="1800" dirty="0">
              <a:effectLs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dirty="0">
                <a:effectLst/>
                <a:ea typeface="Times New Roman" panose="02020603050405020304" pitchFamily="18" charset="0"/>
                <a:cs typeface="Times New Roman" panose="02020603050405020304" pitchFamily="18" charset="0"/>
              </a:rPr>
              <a:t>Holiday supplement for each holiday year (May 1 to April 30) based on full-time employment is:</a:t>
            </a:r>
          </a:p>
          <a:p>
            <a:pPr marL="0" marR="0">
              <a:lnSpc>
                <a:spcPct val="107000"/>
              </a:lnSpc>
              <a:spcBef>
                <a:spcPts val="0"/>
              </a:spcBef>
              <a:spcAft>
                <a:spcPts val="0"/>
              </a:spcAft>
            </a:pPr>
            <a:endParaRPr lang="en-US" sz="1800" dirty="0">
              <a:effectLst/>
              <a:ea typeface="Times New Roman" panose="02020603050405020304" pitchFamily="18"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vacation year starting on May 1, 2024, the vacation allowance will be ISK. 58,000.</a:t>
            </a:r>
          </a:p>
          <a:p>
            <a:pPr marL="285750" marR="0" indent="-28575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vacation year starting on May 1, 2025, the vacation allowance will be ISK. 60,000.</a:t>
            </a:r>
          </a:p>
          <a:p>
            <a:pPr marL="285750" marR="0" indent="-28575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vacation year starting on May 1, 2026, the vacation allowance will be ISK. 62,000.</a:t>
            </a:r>
          </a:p>
          <a:p>
            <a:pPr marL="285750" marR="0" indent="-285750">
              <a:lnSpc>
                <a:spcPct val="107000"/>
              </a:lnSpc>
              <a:spcBef>
                <a:spcPts val="0"/>
              </a:spcBef>
              <a:spcAft>
                <a:spcPts val="0"/>
              </a:spcAft>
              <a:buFont typeface="Arial" panose="020B0604020202020204" pitchFamily="34" charset="0"/>
              <a:buChar char="•"/>
            </a:pPr>
            <a:r>
              <a:rPr lang="en-US" sz="1800" dirty="0">
                <a:effectLst/>
                <a:ea typeface="Times New Roman" panose="02020603050405020304" pitchFamily="18" charset="0"/>
                <a:cs typeface="Times New Roman" panose="02020603050405020304" pitchFamily="18" charset="0"/>
              </a:rPr>
              <a:t>In the vacation year starting on May 1, 2027, vacation compensation will be ISK. 64,000.</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4668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28547"/>
          </a:xfrm>
        </p:spPr>
        <p:txBody>
          <a:bodyPr>
            <a:normAutofit/>
          </a:bodyPr>
          <a:lstStyle/>
          <a:p>
            <a:r>
              <a:rPr lang="is-IS" sz="3600" dirty="0" err="1"/>
              <a:t>Incresed</a:t>
            </a:r>
            <a:r>
              <a:rPr lang="is-IS" sz="3600" dirty="0"/>
              <a:t> </a:t>
            </a:r>
            <a:r>
              <a:rPr lang="is-IS" sz="3600" dirty="0" err="1"/>
              <a:t>vacation</a:t>
            </a:r>
            <a:endParaRPr lang="is-IS" sz="3600" dirty="0"/>
          </a:p>
        </p:txBody>
      </p:sp>
      <p:sp>
        <p:nvSpPr>
          <p:cNvPr id="3" name="TextBox 2">
            <a:extLst>
              <a:ext uri="{FF2B5EF4-FFF2-40B4-BE49-F238E27FC236}">
                <a16:creationId xmlns:a16="http://schemas.microsoft.com/office/drawing/2014/main" id="{BE2ED595-FCCB-025E-60B0-F27B13657E9E}"/>
              </a:ext>
            </a:extLst>
          </p:cNvPr>
          <p:cNvSpPr txBox="1"/>
          <p:nvPr/>
        </p:nvSpPr>
        <p:spPr>
          <a:xfrm>
            <a:off x="881013" y="1649392"/>
            <a:ext cx="10747094" cy="3139321"/>
          </a:xfrm>
          <a:prstGeom prst="rect">
            <a:avLst/>
          </a:prstGeom>
          <a:noFill/>
        </p:spPr>
        <p:txBody>
          <a:bodyPr wrap="square" rtlCol="0">
            <a:spAutoFit/>
          </a:bodyPr>
          <a:lstStyle/>
          <a:p>
            <a:pPr marL="285750" indent="-285750" algn="just">
              <a:buFont typeface="Arial" panose="020B0604020202020204" pitchFamily="34" charset="0"/>
              <a:buChar char="•"/>
            </a:pPr>
            <a:r>
              <a:rPr lang="en-US" dirty="0"/>
              <a:t>As of May 1, 2024, there will be a vacation entitlement as follows (due to vacation taken during the vacation year starting on May 1, 2025):</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An employee who has worked for 6 months at the same company and has reached the age of 22, or for 6 months at the same company after graduating from secondary school, shall be entitled to 25 days of leave.</a:t>
            </a:r>
          </a:p>
          <a:p>
            <a:pPr marL="285750" indent="-285750" algn="just">
              <a:buFont typeface="Arial" panose="020B0604020202020204" pitchFamily="34" charset="0"/>
              <a:buChar char="•"/>
            </a:pPr>
            <a:r>
              <a:rPr lang="en-US" dirty="0"/>
              <a:t>After 5 years in the same profession, an employee must have 25 days of vacation.</a:t>
            </a:r>
          </a:p>
          <a:p>
            <a:pPr marL="285750" indent="-285750" algn="just">
              <a:buFont typeface="Arial" panose="020B0604020202020204" pitchFamily="34" charset="0"/>
              <a:buChar char="•"/>
            </a:pPr>
            <a:r>
              <a:rPr lang="en-US" dirty="0"/>
              <a:t>After 5 years in the same company or 10 years in the same profession, an employee must have 27 days of vacation.</a:t>
            </a:r>
          </a:p>
          <a:p>
            <a:pPr marL="285750" indent="-285750" algn="just">
              <a:buFont typeface="Arial" panose="020B0604020202020204" pitchFamily="34" charset="0"/>
              <a:buChar char="•"/>
            </a:pPr>
            <a:r>
              <a:rPr lang="en-US" dirty="0"/>
              <a:t>After 7 years with the same company, an employee must have 30 days of vacation.</a:t>
            </a:r>
          </a:p>
          <a:p>
            <a:pPr marL="285750" indent="-285750" algn="just">
              <a:buFont typeface="Arial" panose="020B0604020202020204" pitchFamily="34" charset="0"/>
              <a:buChar char="•"/>
            </a:pPr>
            <a:r>
              <a:rPr lang="en-US" dirty="0"/>
              <a:t>Acquired rights due to work in the same company are renewed after two years of work in a new company.</a:t>
            </a:r>
          </a:p>
          <a:p>
            <a:r>
              <a:rPr lang="en-US" dirty="0"/>
              <a:t> </a:t>
            </a:r>
          </a:p>
        </p:txBody>
      </p:sp>
    </p:spTree>
    <p:extLst>
      <p:ext uri="{BB962C8B-B14F-4D97-AF65-F5344CB8AC3E}">
        <p14:creationId xmlns:p14="http://schemas.microsoft.com/office/powerpoint/2010/main" val="40187557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1028547"/>
          </a:xfrm>
        </p:spPr>
        <p:txBody>
          <a:bodyPr>
            <a:normAutofit/>
          </a:bodyPr>
          <a:lstStyle/>
          <a:p>
            <a:r>
              <a:rPr lang="is-IS" sz="3600" dirty="0" err="1"/>
              <a:t>Incresed</a:t>
            </a:r>
            <a:r>
              <a:rPr lang="is-IS" sz="3600" dirty="0"/>
              <a:t> </a:t>
            </a:r>
            <a:r>
              <a:rPr lang="is-IS" sz="3600" dirty="0" err="1"/>
              <a:t>vacation</a:t>
            </a:r>
            <a:endParaRPr lang="is-IS" sz="3600" dirty="0"/>
          </a:p>
        </p:txBody>
      </p:sp>
      <p:sp>
        <p:nvSpPr>
          <p:cNvPr id="3" name="TextBox 2">
            <a:extLst>
              <a:ext uri="{FF2B5EF4-FFF2-40B4-BE49-F238E27FC236}">
                <a16:creationId xmlns:a16="http://schemas.microsoft.com/office/drawing/2014/main" id="{BE2ED595-FCCB-025E-60B0-F27B13657E9E}"/>
              </a:ext>
            </a:extLst>
          </p:cNvPr>
          <p:cNvSpPr txBox="1"/>
          <p:nvPr/>
        </p:nvSpPr>
        <p:spPr>
          <a:xfrm>
            <a:off x="881013" y="1649392"/>
            <a:ext cx="10747094" cy="3416320"/>
          </a:xfrm>
          <a:prstGeom prst="rect">
            <a:avLst/>
          </a:prstGeom>
          <a:noFill/>
        </p:spPr>
        <p:txBody>
          <a:bodyPr wrap="square" rtlCol="0">
            <a:spAutoFit/>
          </a:bodyPr>
          <a:lstStyle/>
          <a:p>
            <a:pPr marL="285750" indent="-285750" algn="just">
              <a:buFont typeface="Arial" panose="020B0604020202020204" pitchFamily="34" charset="0"/>
              <a:buChar char="•"/>
            </a:pPr>
            <a:r>
              <a:rPr lang="en-US" dirty="0"/>
              <a:t>As of 1 May 2025, there will be a holiday entitlement which reads (due to leave taken in the holiday year commencing 1 May 2026):</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An employee who has worked for 6 months at the same company and has reached the age of 22 or for 6 months at the same company after graduating from secondary school must be entitled to 25 days of vacation (unchanged from 2024).</a:t>
            </a:r>
          </a:p>
          <a:p>
            <a:pPr marL="285750" indent="-285750" algn="just">
              <a:buFont typeface="Arial" panose="020B0604020202020204" pitchFamily="34" charset="0"/>
              <a:buChar char="•"/>
            </a:pPr>
            <a:r>
              <a:rPr lang="en-US"/>
              <a:t>After 5 </a:t>
            </a:r>
            <a:r>
              <a:rPr lang="en-US" dirty="0"/>
              <a:t>years in the same profession, an employee must have 2.6 days of vacation.</a:t>
            </a:r>
          </a:p>
          <a:p>
            <a:pPr marL="285750" indent="-285750" algn="just">
              <a:buFont typeface="Arial" panose="020B0604020202020204" pitchFamily="34" charset="0"/>
              <a:buChar char="•"/>
            </a:pPr>
            <a:r>
              <a:rPr lang="en-US" dirty="0"/>
              <a:t>After 4 years in the same company or 10 years in the same profession, an employee must have 28 days of vacation.</a:t>
            </a:r>
          </a:p>
          <a:p>
            <a:pPr marL="285750" indent="-285750" algn="just">
              <a:buFont typeface="Arial" panose="020B0604020202020204" pitchFamily="34" charset="0"/>
              <a:buChar char="•"/>
            </a:pPr>
            <a:r>
              <a:rPr lang="en-US" dirty="0"/>
              <a:t>After 6 years with the same company, an employee must have 30 days of vacation.</a:t>
            </a:r>
          </a:p>
          <a:p>
            <a:pPr marL="285750" indent="-285750" algn="just">
              <a:buFont typeface="Arial" panose="020B0604020202020204" pitchFamily="34" charset="0"/>
              <a:buChar char="•"/>
            </a:pPr>
            <a:r>
              <a:rPr lang="en-US" dirty="0"/>
              <a:t>Earned rights due to work in the same company are renewed after two years of work in a new company (unchanged from 2024). </a:t>
            </a:r>
          </a:p>
        </p:txBody>
      </p:sp>
    </p:spTree>
    <p:extLst>
      <p:ext uri="{BB962C8B-B14F-4D97-AF65-F5344CB8AC3E}">
        <p14:creationId xmlns:p14="http://schemas.microsoft.com/office/powerpoint/2010/main" val="1930356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921341"/>
          </a:xfrm>
        </p:spPr>
        <p:txBody>
          <a:bodyPr>
            <a:normAutofit/>
          </a:bodyPr>
          <a:lstStyle/>
          <a:p>
            <a:r>
              <a:rPr lang="is-IS" sz="3600" dirty="0" err="1"/>
              <a:t>Productivity</a:t>
            </a:r>
            <a:r>
              <a:rPr lang="is-IS" sz="3600" dirty="0"/>
              <a:t> </a:t>
            </a:r>
            <a:r>
              <a:rPr lang="is-IS" sz="3600" dirty="0" err="1"/>
              <a:t>and</a:t>
            </a:r>
            <a:r>
              <a:rPr lang="is-IS" sz="3600" dirty="0"/>
              <a:t> </a:t>
            </a:r>
            <a:r>
              <a:rPr lang="is-IS" sz="3600" dirty="0" err="1"/>
              <a:t>purchasing</a:t>
            </a:r>
            <a:r>
              <a:rPr lang="is-IS" sz="3600" dirty="0"/>
              <a:t> </a:t>
            </a:r>
            <a:r>
              <a:rPr lang="is-IS" sz="3600" dirty="0" err="1"/>
              <a:t>rate</a:t>
            </a:r>
            <a:r>
              <a:rPr lang="is-IS" sz="3600" dirty="0"/>
              <a:t> </a:t>
            </a:r>
            <a:r>
              <a:rPr lang="is-IS" sz="3600" dirty="0" err="1"/>
              <a:t>increases</a:t>
            </a:r>
            <a:endParaRPr lang="is-IS" sz="3600" dirty="0"/>
          </a:p>
        </p:txBody>
      </p:sp>
      <p:sp>
        <p:nvSpPr>
          <p:cNvPr id="3" name="TextBox 2">
            <a:extLst>
              <a:ext uri="{FF2B5EF4-FFF2-40B4-BE49-F238E27FC236}">
                <a16:creationId xmlns:a16="http://schemas.microsoft.com/office/drawing/2014/main" id="{5A958BB1-33E1-F114-FEA4-7B28BE75560D}"/>
              </a:ext>
            </a:extLst>
          </p:cNvPr>
          <p:cNvSpPr txBox="1"/>
          <p:nvPr/>
        </p:nvSpPr>
        <p:spPr>
          <a:xfrm>
            <a:off x="978061" y="1603094"/>
            <a:ext cx="10781817" cy="1754326"/>
          </a:xfrm>
          <a:prstGeom prst="rect">
            <a:avLst/>
          </a:prstGeom>
          <a:noFill/>
        </p:spPr>
        <p:txBody>
          <a:bodyPr wrap="square" rtlCol="0">
            <a:spAutoFit/>
          </a:bodyPr>
          <a:lstStyle/>
          <a:p>
            <a:pPr marL="285750" indent="-285750" algn="just">
              <a:buFont typeface="Arial" panose="020B0604020202020204" pitchFamily="34" charset="0"/>
              <a:buChar char="•"/>
            </a:pPr>
            <a:r>
              <a:rPr lang="en-US" dirty="0"/>
              <a:t>In addition to general salary increases, an increase in December and holiday bonuses, and an extension of vacation rights, productivity increases and purchasing rate increases were negotiated.</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Productivity increase is an additional wage increase that will be paid during the contract period, if productivity increases beyond 2% in the years 2025 and 2026. This guarantees workers a share in the increase in value.</a:t>
            </a:r>
            <a:endParaRPr lang="is-IS" dirty="0"/>
          </a:p>
          <a:p>
            <a:pPr lvl="1"/>
            <a:endParaRPr lang="is-IS" dirty="0"/>
          </a:p>
        </p:txBody>
      </p:sp>
      <p:sp>
        <p:nvSpPr>
          <p:cNvPr id="6" name="TextBox 5">
            <a:extLst>
              <a:ext uri="{FF2B5EF4-FFF2-40B4-BE49-F238E27FC236}">
                <a16:creationId xmlns:a16="http://schemas.microsoft.com/office/drawing/2014/main" id="{1AE72F28-8E2F-6A2A-CBC3-1B7E5512E0B8}"/>
              </a:ext>
            </a:extLst>
          </p:cNvPr>
          <p:cNvSpPr txBox="1"/>
          <p:nvPr/>
        </p:nvSpPr>
        <p:spPr>
          <a:xfrm>
            <a:off x="1029546" y="3397181"/>
            <a:ext cx="10678846" cy="2308324"/>
          </a:xfrm>
          <a:prstGeom prst="rect">
            <a:avLst/>
          </a:prstGeom>
          <a:noFill/>
        </p:spPr>
        <p:txBody>
          <a:bodyPr wrap="square">
            <a:spAutoFit/>
          </a:bodyPr>
          <a:lstStyle/>
          <a:p>
            <a:pPr marL="285750" indent="-285750" algn="just">
              <a:buFont typeface="Arial" panose="020B0604020202020204" pitchFamily="34" charset="0"/>
              <a:buChar char="•"/>
            </a:pPr>
            <a:r>
              <a:rPr lang="en-US" dirty="0"/>
              <a:t>In March 2025, 2026 and 2027, the Wages and Presumptions Committee shall rule on increasing the purchase price, if the wage index of Statistics Iceland (</a:t>
            </a:r>
            <a:r>
              <a:rPr lang="en-US" dirty="0" err="1"/>
              <a:t>Hagstofa</a:t>
            </a:r>
            <a:r>
              <a:rPr lang="en-US" dirty="0"/>
              <a:t> </a:t>
            </a:r>
            <a:r>
              <a:rPr lang="en-US" dirty="0" err="1"/>
              <a:t>Íslands</a:t>
            </a:r>
            <a:r>
              <a:rPr lang="en-US" dirty="0"/>
              <a:t>) for the general labor market shows that wages have increased beyond the increase in the lowest purchase price. The purchase rate increase is calculated as a full percentage of the excess increase in that index compared to the lowest rate.</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In the event that a productivity increase and a purchase price increase are paid at the same time, the minimum purchase price shall take the higher increase in each case.</a:t>
            </a:r>
            <a:endParaRPr lang="is-IS" dirty="0"/>
          </a:p>
        </p:txBody>
      </p:sp>
    </p:spTree>
    <p:extLst>
      <p:ext uri="{BB962C8B-B14F-4D97-AF65-F5344CB8AC3E}">
        <p14:creationId xmlns:p14="http://schemas.microsoft.com/office/powerpoint/2010/main" val="42295234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9953231" cy="915035"/>
          </a:xfrm>
        </p:spPr>
        <p:txBody>
          <a:bodyPr>
            <a:normAutofit/>
          </a:bodyPr>
          <a:lstStyle/>
          <a:p>
            <a:r>
              <a:rPr lang="is-IS" sz="3600" dirty="0" err="1"/>
              <a:t>Government</a:t>
            </a:r>
            <a:r>
              <a:rPr lang="is-IS" sz="3600" dirty="0"/>
              <a:t> </a:t>
            </a:r>
            <a:r>
              <a:rPr lang="is-IS" sz="3600" dirty="0" err="1"/>
              <a:t>actions</a:t>
            </a:r>
            <a:endParaRPr lang="is-IS" sz="3600" dirty="0"/>
          </a:p>
        </p:txBody>
      </p:sp>
      <p:sp>
        <p:nvSpPr>
          <p:cNvPr id="4" name="TextBox 3">
            <a:extLst>
              <a:ext uri="{FF2B5EF4-FFF2-40B4-BE49-F238E27FC236}">
                <a16:creationId xmlns:a16="http://schemas.microsoft.com/office/drawing/2014/main" id="{634D2069-2700-5E17-BF83-EB5F4F1A3533}"/>
              </a:ext>
            </a:extLst>
          </p:cNvPr>
          <p:cNvSpPr txBox="1"/>
          <p:nvPr/>
        </p:nvSpPr>
        <p:spPr>
          <a:xfrm>
            <a:off x="838200" y="1632815"/>
            <a:ext cx="10689220" cy="6047809"/>
          </a:xfrm>
          <a:prstGeom prst="rect">
            <a:avLst/>
          </a:prstGeom>
          <a:noFill/>
        </p:spPr>
        <p:txBody>
          <a:bodyPr wrap="square" rtlCol="0">
            <a:spAutoFit/>
          </a:bodyPr>
          <a:lstStyle/>
          <a:p>
            <a:r>
              <a:rPr lang="en-US" dirty="0"/>
              <a:t>In connection with the signing of collective agreements, the Government of Iceland has presented an action package of ISK 80 billion, which supports the goal of increasing the purchasing power of workers.</a:t>
            </a:r>
          </a:p>
          <a:p>
            <a:endParaRPr lang="en-US" dirty="0"/>
          </a:p>
          <a:p>
            <a:r>
              <a:rPr lang="en-US" dirty="0"/>
              <a:t>The government's actions stipulate, among other things:</a:t>
            </a:r>
          </a:p>
          <a:p>
            <a:pPr marL="285750" indent="-285750">
              <a:lnSpc>
                <a:spcPct val="150000"/>
              </a:lnSpc>
              <a:buFont typeface="Arial" panose="020B0604020202020204" pitchFamily="34" charset="0"/>
              <a:buChar char="•"/>
            </a:pPr>
            <a:r>
              <a:rPr lang="en-US" dirty="0"/>
              <a:t>Increase in child benefits</a:t>
            </a:r>
          </a:p>
          <a:p>
            <a:pPr marL="285750" indent="-285750">
              <a:lnSpc>
                <a:spcPct val="150000"/>
              </a:lnSpc>
              <a:buFont typeface="Arial" panose="020B0604020202020204" pitchFamily="34" charset="0"/>
              <a:buChar char="•"/>
            </a:pPr>
            <a:r>
              <a:rPr lang="en-US" dirty="0"/>
              <a:t>Increase in housing benefit</a:t>
            </a:r>
          </a:p>
          <a:p>
            <a:pPr marL="285750" indent="-285750">
              <a:lnSpc>
                <a:spcPct val="150000"/>
              </a:lnSpc>
              <a:buFont typeface="Arial" panose="020B0604020202020204" pitchFamily="34" charset="0"/>
              <a:buChar char="•"/>
            </a:pPr>
            <a:r>
              <a:rPr lang="en-US" dirty="0"/>
              <a:t>Interest rate support</a:t>
            </a:r>
          </a:p>
          <a:p>
            <a:pPr marL="285750" indent="-285750">
              <a:lnSpc>
                <a:spcPct val="150000"/>
              </a:lnSpc>
              <a:buFont typeface="Arial" panose="020B0604020202020204" pitchFamily="34" charset="0"/>
              <a:buChar char="•"/>
            </a:pPr>
            <a:r>
              <a:rPr lang="en-US" dirty="0"/>
              <a:t>Slowdown in increases in public tariffs</a:t>
            </a:r>
          </a:p>
          <a:p>
            <a:pPr marL="285750" indent="-285750">
              <a:lnSpc>
                <a:spcPct val="150000"/>
              </a:lnSpc>
              <a:buFont typeface="Arial" panose="020B0604020202020204" pitchFamily="34" charset="0"/>
              <a:buChar char="•"/>
            </a:pPr>
            <a:r>
              <a:rPr lang="en-US" dirty="0"/>
              <a:t>Increase of maximum payments during maternity leave by 50% before January 1, 2026.</a:t>
            </a:r>
          </a:p>
          <a:p>
            <a:pPr marL="285750" indent="-285750">
              <a:lnSpc>
                <a:spcPct val="150000"/>
              </a:lnSpc>
              <a:buFont typeface="Arial" panose="020B0604020202020204" pitchFamily="34" charset="0"/>
              <a:buChar char="•"/>
            </a:pPr>
            <a:r>
              <a:rPr lang="en-US" dirty="0"/>
              <a:t>Pledge to work to bridge the care gap.</a:t>
            </a:r>
          </a:p>
          <a:p>
            <a:pPr marL="285750" indent="-285750">
              <a:lnSpc>
                <a:spcPct val="150000"/>
              </a:lnSpc>
              <a:buFont typeface="Arial" panose="020B0604020202020204" pitchFamily="34" charset="0"/>
              <a:buChar char="•"/>
            </a:pPr>
            <a:r>
              <a:rPr lang="en-US" dirty="0"/>
              <a:t>Free school meals</a:t>
            </a:r>
          </a:p>
          <a:p>
            <a:pPr marL="285750" indent="-285750">
              <a:lnSpc>
                <a:spcPct val="150000"/>
              </a:lnSpc>
              <a:buFont typeface="Arial" panose="020B0604020202020204" pitchFamily="34" charset="0"/>
              <a:buChar char="•"/>
            </a:pPr>
            <a:r>
              <a:rPr lang="en-US" dirty="0"/>
              <a:t>Construction of 4,000 apartments during the contract period with capital contributions and equity loans from the state. </a:t>
            </a:r>
            <a:r>
              <a:rPr lang="is-IS" dirty="0"/>
              <a:t>	</a:t>
            </a:r>
          </a:p>
          <a:p>
            <a:endParaRPr lang="is-IS" dirty="0"/>
          </a:p>
          <a:p>
            <a:endParaRPr lang="is-IS" dirty="0"/>
          </a:p>
          <a:p>
            <a:endParaRPr lang="is-IS" dirty="0"/>
          </a:p>
          <a:p>
            <a:endParaRPr lang="is-IS" dirty="0"/>
          </a:p>
        </p:txBody>
      </p:sp>
    </p:spTree>
    <p:extLst>
      <p:ext uri="{BB962C8B-B14F-4D97-AF65-F5344CB8AC3E}">
        <p14:creationId xmlns:p14="http://schemas.microsoft.com/office/powerpoint/2010/main" val="3771696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FA70E-15BB-3E7D-57BF-55A47E5EE4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B9C54F-CB7E-B592-3464-FD894BEBE7BF}"/>
              </a:ext>
            </a:extLst>
          </p:cNvPr>
          <p:cNvSpPr>
            <a:spLocks noGrp="1"/>
          </p:cNvSpPr>
          <p:nvPr>
            <p:ph type="title"/>
          </p:nvPr>
        </p:nvSpPr>
        <p:spPr>
          <a:xfrm>
            <a:off x="838200" y="365125"/>
            <a:ext cx="10515600" cy="915035"/>
          </a:xfrm>
        </p:spPr>
        <p:txBody>
          <a:bodyPr>
            <a:normAutofit/>
          </a:bodyPr>
          <a:lstStyle/>
          <a:p>
            <a:r>
              <a:rPr lang="is-IS" sz="3600" dirty="0" err="1"/>
              <a:t>Example</a:t>
            </a:r>
            <a:r>
              <a:rPr lang="is-IS" sz="3600" dirty="0"/>
              <a:t> 1</a:t>
            </a:r>
          </a:p>
        </p:txBody>
      </p:sp>
      <p:sp>
        <p:nvSpPr>
          <p:cNvPr id="3" name="Content Placeholder 2">
            <a:extLst>
              <a:ext uri="{FF2B5EF4-FFF2-40B4-BE49-F238E27FC236}">
                <a16:creationId xmlns:a16="http://schemas.microsoft.com/office/drawing/2014/main" id="{3DE1862A-BABE-FDC6-97F8-62B7E273F705}"/>
              </a:ext>
            </a:extLst>
          </p:cNvPr>
          <p:cNvSpPr>
            <a:spLocks noGrp="1"/>
          </p:cNvSpPr>
          <p:nvPr>
            <p:ph sz="half" idx="1"/>
          </p:nvPr>
        </p:nvSpPr>
        <p:spPr>
          <a:xfrm>
            <a:off x="838201" y="1825625"/>
            <a:ext cx="3749040" cy="4351338"/>
          </a:xfrm>
        </p:spPr>
        <p:txBody>
          <a:bodyPr>
            <a:normAutofit lnSpcReduction="10000"/>
          </a:bodyPr>
          <a:lstStyle/>
          <a:p>
            <a:pPr marL="285750" indent="-285750">
              <a:buFont typeface="Arial" panose="020B0604020202020204" pitchFamily="34" charset="0"/>
              <a:buChar char="•"/>
            </a:pPr>
            <a:endParaRPr lang="is-IS" dirty="0">
              <a:latin typeface="Aptos Light" panose="020B0004020202020204" pitchFamily="34" charset="0"/>
            </a:endParaRPr>
          </a:p>
          <a:p>
            <a:pPr marL="285750" indent="-285750">
              <a:buFont typeface="Arial" panose="020B0604020202020204" pitchFamily="34" charset="0"/>
              <a:buChar char="•"/>
            </a:pPr>
            <a:endParaRPr lang="is-IS" dirty="0"/>
          </a:p>
          <a:p>
            <a:pPr marL="285750" indent="-285750">
              <a:buFont typeface="Arial" panose="020B0604020202020204" pitchFamily="34" charset="0"/>
              <a:buChar char="•"/>
            </a:pPr>
            <a:r>
              <a:rPr lang="en-US" sz="1800" dirty="0">
                <a:latin typeface="+mn-lt"/>
              </a:rPr>
              <a:t>Spouses/cohabitants with average VR salary</a:t>
            </a:r>
          </a:p>
          <a:p>
            <a:pPr marL="285750" indent="-285750">
              <a:buFont typeface="Arial" panose="020B0604020202020204" pitchFamily="34" charset="0"/>
              <a:buChar char="•"/>
            </a:pPr>
            <a:r>
              <a:rPr lang="en-US" sz="1800" dirty="0">
                <a:latin typeface="+mn-lt"/>
              </a:rPr>
              <a:t>Two children, one in kindergarten, the other in elementary school</a:t>
            </a:r>
          </a:p>
          <a:p>
            <a:pPr marL="285750" indent="-285750">
              <a:buFont typeface="Arial" panose="020B0604020202020204" pitchFamily="34" charset="0"/>
              <a:buChar char="•"/>
            </a:pPr>
            <a:r>
              <a:rPr lang="en-US" sz="1800" dirty="0">
                <a:latin typeface="+mn-lt"/>
              </a:rPr>
              <a:t>Live in own home</a:t>
            </a:r>
          </a:p>
          <a:p>
            <a:pPr marL="285750" indent="-285750">
              <a:buFont typeface="Arial" panose="020B0604020202020204" pitchFamily="34" charset="0"/>
              <a:buChar char="•"/>
            </a:pPr>
            <a:r>
              <a:rPr lang="en-US" sz="1800" dirty="0">
                <a:latin typeface="+mn-lt"/>
              </a:rPr>
              <a:t>Assuming a 30 million ISK housing loan for 30 years</a:t>
            </a:r>
          </a:p>
          <a:p>
            <a:pPr marL="285750" indent="-285750">
              <a:lnSpc>
                <a:spcPct val="100000"/>
              </a:lnSpc>
              <a:buFont typeface="Arial" panose="020B0604020202020204" pitchFamily="34" charset="0"/>
              <a:buChar char="•"/>
            </a:pPr>
            <a:r>
              <a:rPr lang="en-US" sz="1300" dirty="0" err="1">
                <a:latin typeface="+mn-lt"/>
              </a:rPr>
              <a:t>Útborguð</a:t>
            </a:r>
            <a:r>
              <a:rPr lang="en-US" sz="1300" dirty="0">
                <a:latin typeface="+mn-lt"/>
              </a:rPr>
              <a:t> </a:t>
            </a:r>
            <a:r>
              <a:rPr lang="en-US" sz="1300" dirty="0" err="1">
                <a:latin typeface="+mn-lt"/>
              </a:rPr>
              <a:t>laun</a:t>
            </a:r>
            <a:r>
              <a:rPr lang="en-US" sz="1300" dirty="0">
                <a:latin typeface="+mn-lt"/>
              </a:rPr>
              <a:t> = paid salary</a:t>
            </a:r>
          </a:p>
          <a:p>
            <a:pPr marL="285750" indent="-285750">
              <a:lnSpc>
                <a:spcPct val="100000"/>
              </a:lnSpc>
              <a:buFont typeface="Arial" panose="020B0604020202020204" pitchFamily="34" charset="0"/>
              <a:buChar char="•"/>
            </a:pPr>
            <a:r>
              <a:rPr lang="en-US" sz="1300" dirty="0" err="1">
                <a:latin typeface="+mn-lt"/>
              </a:rPr>
              <a:t>Barnabætur</a:t>
            </a:r>
            <a:r>
              <a:rPr lang="en-US" sz="1300" dirty="0">
                <a:latin typeface="+mn-lt"/>
              </a:rPr>
              <a:t> = child benefit</a:t>
            </a:r>
          </a:p>
          <a:p>
            <a:pPr marL="285750" indent="-285750">
              <a:lnSpc>
                <a:spcPct val="100000"/>
              </a:lnSpc>
              <a:buFont typeface="Arial" panose="020B0604020202020204" pitchFamily="34" charset="0"/>
              <a:buChar char="•"/>
            </a:pPr>
            <a:r>
              <a:rPr lang="en-US" sz="1300" dirty="0" err="1">
                <a:latin typeface="+mn-lt"/>
              </a:rPr>
              <a:t>Húsnæðisbætur</a:t>
            </a:r>
            <a:r>
              <a:rPr lang="en-US" sz="1300" dirty="0">
                <a:latin typeface="+mn-lt"/>
              </a:rPr>
              <a:t> = housing benefit</a:t>
            </a:r>
          </a:p>
          <a:p>
            <a:pPr marL="285750" indent="-285750">
              <a:lnSpc>
                <a:spcPct val="100000"/>
              </a:lnSpc>
              <a:buFont typeface="Arial" panose="020B0604020202020204" pitchFamily="34" charset="0"/>
              <a:buChar char="•"/>
            </a:pPr>
            <a:r>
              <a:rPr lang="en-US" sz="1300" dirty="0" err="1">
                <a:latin typeface="+mn-lt"/>
              </a:rPr>
              <a:t>Lækkun</a:t>
            </a:r>
            <a:r>
              <a:rPr lang="en-US" sz="1300" dirty="0">
                <a:latin typeface="+mn-lt"/>
              </a:rPr>
              <a:t> </a:t>
            </a:r>
            <a:r>
              <a:rPr lang="en-US" sz="1300" dirty="0" err="1">
                <a:latin typeface="+mn-lt"/>
              </a:rPr>
              <a:t>vaxta</a:t>
            </a:r>
            <a:r>
              <a:rPr lang="en-US" sz="1300" dirty="0">
                <a:latin typeface="+mn-lt"/>
              </a:rPr>
              <a:t> = Lower interest rates</a:t>
            </a:r>
          </a:p>
          <a:p>
            <a:pPr marL="285750" indent="-285750">
              <a:lnSpc>
                <a:spcPct val="100000"/>
              </a:lnSpc>
              <a:buFont typeface="Arial" panose="020B0604020202020204" pitchFamily="34" charset="0"/>
              <a:buChar char="•"/>
            </a:pPr>
            <a:r>
              <a:rPr lang="is-IS" sz="1300" dirty="0">
                <a:latin typeface="+mn-lt"/>
              </a:rPr>
              <a:t>Skólamáltíð = </a:t>
            </a:r>
            <a:r>
              <a:rPr lang="is-IS" sz="1300" dirty="0" err="1">
                <a:latin typeface="+mn-lt"/>
              </a:rPr>
              <a:t>Free</a:t>
            </a:r>
            <a:r>
              <a:rPr lang="is-IS" sz="1300" dirty="0">
                <a:latin typeface="+mn-lt"/>
              </a:rPr>
              <a:t> </a:t>
            </a:r>
            <a:r>
              <a:rPr lang="is-IS" sz="1300" dirty="0" err="1">
                <a:latin typeface="+mn-lt"/>
              </a:rPr>
              <a:t>school</a:t>
            </a:r>
            <a:r>
              <a:rPr lang="is-IS" sz="1300" dirty="0">
                <a:latin typeface="+mn-lt"/>
              </a:rPr>
              <a:t> </a:t>
            </a:r>
            <a:r>
              <a:rPr lang="is-IS" sz="1300" dirty="0" err="1">
                <a:latin typeface="+mn-lt"/>
              </a:rPr>
              <a:t>meals</a:t>
            </a:r>
            <a:endParaRPr lang="is-IS" sz="1300" dirty="0">
              <a:latin typeface="+mn-lt"/>
            </a:endParaRPr>
          </a:p>
        </p:txBody>
      </p:sp>
      <p:pic>
        <p:nvPicPr>
          <p:cNvPr id="13" name="Content Placeholder 5">
            <a:extLst>
              <a:ext uri="{FF2B5EF4-FFF2-40B4-BE49-F238E27FC236}">
                <a16:creationId xmlns:a16="http://schemas.microsoft.com/office/drawing/2014/main" id="{473BB10A-4EB9-84EE-5BC8-92AF0DBA1E7C}"/>
              </a:ext>
            </a:extLst>
          </p:cNvPr>
          <p:cNvPicPr>
            <a:picLocks noGrp="1" noChangeAspect="1"/>
          </p:cNvPicPr>
          <p:nvPr>
            <p:ph sz="half" idx="2"/>
          </p:nvPr>
        </p:nvPicPr>
        <p:blipFill>
          <a:blip r:embed="rId3"/>
          <a:stretch>
            <a:fillRect/>
          </a:stretch>
        </p:blipFill>
        <p:spPr>
          <a:xfrm>
            <a:off x="4800600" y="2321063"/>
            <a:ext cx="5991225" cy="3360462"/>
          </a:xfrm>
        </p:spPr>
      </p:pic>
    </p:spTree>
    <p:extLst>
      <p:ext uri="{BB962C8B-B14F-4D97-AF65-F5344CB8AC3E}">
        <p14:creationId xmlns:p14="http://schemas.microsoft.com/office/powerpoint/2010/main" val="3459241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Lif_PPT_Master">
  <a:themeElements>
    <a:clrScheme name="LIV 1">
      <a:dk1>
        <a:srgbClr val="2C2F2D"/>
      </a:dk1>
      <a:lt1>
        <a:srgbClr val="FFFFFF"/>
      </a:lt1>
      <a:dk2>
        <a:srgbClr val="2C2F2D"/>
      </a:dk2>
      <a:lt2>
        <a:srgbClr val="E7E6E6"/>
      </a:lt2>
      <a:accent1>
        <a:srgbClr val="324F9C"/>
      </a:accent1>
      <a:accent2>
        <a:srgbClr val="3BA99E"/>
      </a:accent2>
      <a:accent3>
        <a:srgbClr val="353535"/>
      </a:accent3>
      <a:accent4>
        <a:srgbClr val="981662"/>
      </a:accent4>
      <a:accent5>
        <a:srgbClr val="D15C3B"/>
      </a:accent5>
      <a:accent6>
        <a:srgbClr val="CAC8BA"/>
      </a:accent6>
      <a:hlink>
        <a:srgbClr val="88DCD5"/>
      </a:hlink>
      <a:folHlink>
        <a:srgbClr val="94D38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N_Litir_NEW" id="{F9FDC4F4-D1F7-3C46-9BBE-8B149E81B4E0}" vid="{918B2A0A-E51D-2A4E-9903-008FC0C475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55520</TotalTime>
  <Words>2234</Words>
  <Application>Microsoft Office PowerPoint</Application>
  <PresentationFormat>Widescreen</PresentationFormat>
  <Paragraphs>196</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Light</vt:lpstr>
      <vt:lpstr>Arial</vt:lpstr>
      <vt:lpstr>Calibri</vt:lpstr>
      <vt:lpstr>Times New Roman</vt:lpstr>
      <vt:lpstr>Lif_PPT_Master</vt:lpstr>
      <vt:lpstr>Presentation of the collective agreement between LÍV and SA</vt:lpstr>
      <vt:lpstr>Overview</vt:lpstr>
      <vt:lpstr>Wage changes</vt:lpstr>
      <vt:lpstr>December- and vacation supplement</vt:lpstr>
      <vt:lpstr>Incresed vacation</vt:lpstr>
      <vt:lpstr>Incresed vacation</vt:lpstr>
      <vt:lpstr>Productivity and purchasing rate increases</vt:lpstr>
      <vt:lpstr>Government actions</vt:lpstr>
      <vt:lpstr>Example 1</vt:lpstr>
      <vt:lpstr>Example 2</vt:lpstr>
      <vt:lpstr>Example 3</vt:lpstr>
      <vt:lpstr>Example 4</vt:lpstr>
      <vt:lpstr>Example 4</vt:lpstr>
      <vt:lpstr>Other matters</vt:lpstr>
      <vt:lpstr>Conditional clauses</vt:lpstr>
      <vt:lpstr>Prerequisite failure</vt:lpstr>
      <vt:lpstr>Special wage agreements</vt:lpstr>
      <vt:lpstr>Overview</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 Gylfason</dc:creator>
  <cp:lastModifiedBy>Sigmundur Halldórsson</cp:lastModifiedBy>
  <cp:revision>65</cp:revision>
  <dcterms:created xsi:type="dcterms:W3CDTF">2021-04-26T15:14:09Z</dcterms:created>
  <dcterms:modified xsi:type="dcterms:W3CDTF">2024-03-20T15:34:36Z</dcterms:modified>
</cp:coreProperties>
</file>