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1"/>
  </p:sldMasterIdLst>
  <p:sldIdLst>
    <p:sldId id="322" r:id="rId2"/>
    <p:sldId id="257" r:id="rId3"/>
    <p:sldId id="263" r:id="rId4"/>
    <p:sldId id="260" r:id="rId5"/>
    <p:sldId id="261" r:id="rId6"/>
    <p:sldId id="258" r:id="rId7"/>
    <p:sldId id="264" r:id="rId8"/>
    <p:sldId id="265" r:id="rId9"/>
    <p:sldId id="266" r:id="rId10"/>
    <p:sldId id="262" r:id="rId11"/>
    <p:sldId id="268" r:id="rId12"/>
    <p:sldId id="267" r:id="rId13"/>
    <p:sldId id="341" r:id="rId14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4993"/>
    <a:srgbClr val="31509C"/>
    <a:srgbClr val="2E4A96"/>
    <a:srgbClr val="25282A"/>
    <a:srgbClr val="3F4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67"/>
    <p:restoredTop sz="96327"/>
  </p:normalViewPr>
  <p:slideViewPr>
    <p:cSldViewPr snapToGrid="0" snapToObjects="1">
      <p:cViewPr varScale="1">
        <p:scale>
          <a:sx n="72" d="100"/>
          <a:sy n="72" d="100"/>
        </p:scale>
        <p:origin x="11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17F714-52E2-4D46-9D11-34211AA89DB8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1D52789-6B9B-41E5-8CA4-1D7E62CB6424}">
      <dgm:prSet/>
      <dgm:spPr/>
      <dgm:t>
        <a:bodyPr/>
        <a:lstStyle/>
        <a:p>
          <a:r>
            <a:rPr lang="is-IS"/>
            <a:t>Desemberuppbót 2023 verður 103 þúsund krónur miðað við fullt starf</a:t>
          </a:r>
          <a:endParaRPr lang="en-US"/>
        </a:p>
      </dgm:t>
    </dgm:pt>
    <dgm:pt modelId="{EE5BEC9D-94FA-47E7-BF2B-9395C692548E}" type="parTrans" cxnId="{E116C9DC-DC56-4B39-AF47-1AB5BDCDC559}">
      <dgm:prSet/>
      <dgm:spPr/>
      <dgm:t>
        <a:bodyPr/>
        <a:lstStyle/>
        <a:p>
          <a:endParaRPr lang="en-US"/>
        </a:p>
      </dgm:t>
    </dgm:pt>
    <dgm:pt modelId="{3EEC294A-2EA3-4F5D-92A1-4686F26EA6EC}" type="sibTrans" cxnId="{E116C9DC-DC56-4B39-AF47-1AB5BDCDC559}">
      <dgm:prSet/>
      <dgm:spPr/>
      <dgm:t>
        <a:bodyPr/>
        <a:lstStyle/>
        <a:p>
          <a:endParaRPr lang="en-US"/>
        </a:p>
      </dgm:t>
    </dgm:pt>
    <dgm:pt modelId="{042D3411-93CD-4CAE-B670-D8F1617F163E}">
      <dgm:prSet/>
      <dgm:spPr/>
      <dgm:t>
        <a:bodyPr/>
        <a:lstStyle/>
        <a:p>
          <a:r>
            <a:rPr lang="is-IS"/>
            <a:t>Orlofsuppbót 2023 verður 56 þúsund krónur miðað við fullt starf</a:t>
          </a:r>
          <a:endParaRPr lang="en-US"/>
        </a:p>
      </dgm:t>
    </dgm:pt>
    <dgm:pt modelId="{0A30D161-64B5-47AA-B1AE-D2EF7A22F288}" type="parTrans" cxnId="{4926E4A6-C3A7-4167-B245-47D444086B6D}">
      <dgm:prSet/>
      <dgm:spPr/>
      <dgm:t>
        <a:bodyPr/>
        <a:lstStyle/>
        <a:p>
          <a:endParaRPr lang="en-US"/>
        </a:p>
      </dgm:t>
    </dgm:pt>
    <dgm:pt modelId="{4C8DD021-2064-4E9A-8D7C-96BEC44E6949}" type="sibTrans" cxnId="{4926E4A6-C3A7-4167-B245-47D444086B6D}">
      <dgm:prSet/>
      <dgm:spPr/>
      <dgm:t>
        <a:bodyPr/>
        <a:lstStyle/>
        <a:p>
          <a:endParaRPr lang="en-US"/>
        </a:p>
      </dgm:t>
    </dgm:pt>
    <dgm:pt modelId="{19F76A01-B163-439A-A3D0-5BC22D9A76F3}" type="pres">
      <dgm:prSet presAssocID="{A817F714-52E2-4D46-9D11-34211AA89DB8}" presName="diagram" presStyleCnt="0">
        <dgm:presLayoutVars>
          <dgm:dir/>
          <dgm:resizeHandles val="exact"/>
        </dgm:presLayoutVars>
      </dgm:prSet>
      <dgm:spPr/>
    </dgm:pt>
    <dgm:pt modelId="{5E86374C-4EF9-4A59-86EC-A23B97D2A3E3}" type="pres">
      <dgm:prSet presAssocID="{B1D52789-6B9B-41E5-8CA4-1D7E62CB6424}" presName="node" presStyleLbl="node1" presStyleIdx="0" presStyleCnt="2">
        <dgm:presLayoutVars>
          <dgm:bulletEnabled val="1"/>
        </dgm:presLayoutVars>
      </dgm:prSet>
      <dgm:spPr/>
    </dgm:pt>
    <dgm:pt modelId="{C4B174B6-3E3C-40BB-AC68-12D1DAC1C5BB}" type="pres">
      <dgm:prSet presAssocID="{3EEC294A-2EA3-4F5D-92A1-4686F26EA6EC}" presName="sibTrans" presStyleCnt="0"/>
      <dgm:spPr/>
    </dgm:pt>
    <dgm:pt modelId="{69DD5D12-95A1-470A-BC24-4855BAB3123A}" type="pres">
      <dgm:prSet presAssocID="{042D3411-93CD-4CAE-B670-D8F1617F163E}" presName="node" presStyleLbl="node1" presStyleIdx="1" presStyleCnt="2">
        <dgm:presLayoutVars>
          <dgm:bulletEnabled val="1"/>
        </dgm:presLayoutVars>
      </dgm:prSet>
      <dgm:spPr/>
    </dgm:pt>
  </dgm:ptLst>
  <dgm:cxnLst>
    <dgm:cxn modelId="{7431B407-C848-424D-99CD-C68DFF39CF06}" type="presOf" srcId="{A817F714-52E2-4D46-9D11-34211AA89DB8}" destId="{19F76A01-B163-439A-A3D0-5BC22D9A76F3}" srcOrd="0" destOrd="0" presId="urn:microsoft.com/office/officeart/2005/8/layout/default"/>
    <dgm:cxn modelId="{7A60D061-B467-456D-8B4C-9694FCB03F16}" type="presOf" srcId="{B1D52789-6B9B-41E5-8CA4-1D7E62CB6424}" destId="{5E86374C-4EF9-4A59-86EC-A23B97D2A3E3}" srcOrd="0" destOrd="0" presId="urn:microsoft.com/office/officeart/2005/8/layout/default"/>
    <dgm:cxn modelId="{4926E4A6-C3A7-4167-B245-47D444086B6D}" srcId="{A817F714-52E2-4D46-9D11-34211AA89DB8}" destId="{042D3411-93CD-4CAE-B670-D8F1617F163E}" srcOrd="1" destOrd="0" parTransId="{0A30D161-64B5-47AA-B1AE-D2EF7A22F288}" sibTransId="{4C8DD021-2064-4E9A-8D7C-96BEC44E6949}"/>
    <dgm:cxn modelId="{1E3996AA-77FE-4F9B-A3BD-6B7F1C3F814E}" type="presOf" srcId="{042D3411-93CD-4CAE-B670-D8F1617F163E}" destId="{69DD5D12-95A1-470A-BC24-4855BAB3123A}" srcOrd="0" destOrd="0" presId="urn:microsoft.com/office/officeart/2005/8/layout/default"/>
    <dgm:cxn modelId="{E116C9DC-DC56-4B39-AF47-1AB5BDCDC559}" srcId="{A817F714-52E2-4D46-9D11-34211AA89DB8}" destId="{B1D52789-6B9B-41E5-8CA4-1D7E62CB6424}" srcOrd="0" destOrd="0" parTransId="{EE5BEC9D-94FA-47E7-BF2B-9395C692548E}" sibTransId="{3EEC294A-2EA3-4F5D-92A1-4686F26EA6EC}"/>
    <dgm:cxn modelId="{1A19BB96-6BA7-4485-B14E-FB866B9D8888}" type="presParOf" srcId="{19F76A01-B163-439A-A3D0-5BC22D9A76F3}" destId="{5E86374C-4EF9-4A59-86EC-A23B97D2A3E3}" srcOrd="0" destOrd="0" presId="urn:microsoft.com/office/officeart/2005/8/layout/default"/>
    <dgm:cxn modelId="{22CF7364-920D-44E0-9985-639F6295A009}" type="presParOf" srcId="{19F76A01-B163-439A-A3D0-5BC22D9A76F3}" destId="{C4B174B6-3E3C-40BB-AC68-12D1DAC1C5BB}" srcOrd="1" destOrd="0" presId="urn:microsoft.com/office/officeart/2005/8/layout/default"/>
    <dgm:cxn modelId="{465B721F-CA10-4CB4-A4FD-FE60542D93B4}" type="presParOf" srcId="{19F76A01-B163-439A-A3D0-5BC22D9A76F3}" destId="{69DD5D12-95A1-470A-BC24-4855BAB3123A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C93DB9-FFEC-4C43-A4F0-9778A20F415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722639D-37FD-4FCE-8FFC-6A7D1A8000CF}">
      <dgm:prSet/>
      <dgm:spPr/>
      <dgm:t>
        <a:bodyPr/>
        <a:lstStyle/>
        <a:p>
          <a:r>
            <a:rPr lang="is-IS" dirty="0"/>
            <a:t>Skipaður verður starfshópur sem mun funda mánaðarlega til að fylgjast með framvindu efnahagsmála og þróun verðlags. Starfshópurinn mun funda ársfjórðungslega með Seðlabanka Íslands, Hagstofunni og ráðuneytum.</a:t>
          </a:r>
          <a:endParaRPr lang="en-US" dirty="0"/>
        </a:p>
      </dgm:t>
    </dgm:pt>
    <dgm:pt modelId="{1A5B4C33-ADE2-48A6-B779-41F0C8662054}" type="parTrans" cxnId="{6B01C317-22D7-4AB2-8C92-DFC570824959}">
      <dgm:prSet/>
      <dgm:spPr/>
      <dgm:t>
        <a:bodyPr/>
        <a:lstStyle/>
        <a:p>
          <a:endParaRPr lang="en-US"/>
        </a:p>
      </dgm:t>
    </dgm:pt>
    <dgm:pt modelId="{CCA34D60-C62D-4968-88B9-B386E768E032}" type="sibTrans" cxnId="{6B01C317-22D7-4AB2-8C92-DFC570824959}">
      <dgm:prSet/>
      <dgm:spPr/>
      <dgm:t>
        <a:bodyPr/>
        <a:lstStyle/>
        <a:p>
          <a:endParaRPr lang="en-US"/>
        </a:p>
      </dgm:t>
    </dgm:pt>
    <dgm:pt modelId="{1780B1A6-6C87-408D-974C-E6A99729A27B}">
      <dgm:prSet/>
      <dgm:spPr/>
      <dgm:t>
        <a:bodyPr/>
        <a:lstStyle/>
        <a:p>
          <a:r>
            <a:rPr lang="en-GB" dirty="0" err="1"/>
            <a:t>Starfshópurinn</a:t>
          </a:r>
          <a:r>
            <a:rPr lang="en-GB" dirty="0"/>
            <a:t> </a:t>
          </a:r>
          <a:r>
            <a:rPr lang="en-GB" dirty="0" err="1"/>
            <a:t>skal</a:t>
          </a:r>
          <a:r>
            <a:rPr lang="en-GB" dirty="0"/>
            <a:t> </a:t>
          </a:r>
          <a:r>
            <a:rPr lang="en-GB" dirty="0" err="1"/>
            <a:t>skipaður</a:t>
          </a:r>
          <a:r>
            <a:rPr lang="en-GB" dirty="0"/>
            <a:t> </a:t>
          </a:r>
          <a:r>
            <a:rPr lang="en-GB" dirty="0" err="1"/>
            <a:t>tveimur</a:t>
          </a:r>
          <a:r>
            <a:rPr lang="en-GB" dirty="0"/>
            <a:t> </a:t>
          </a:r>
          <a:r>
            <a:rPr lang="en-GB" dirty="0" err="1"/>
            <a:t>fulltrúum</a:t>
          </a:r>
          <a:r>
            <a:rPr lang="en-GB" dirty="0"/>
            <a:t> </a:t>
          </a:r>
          <a:r>
            <a:rPr lang="en-GB" dirty="0" err="1"/>
            <a:t>frá</a:t>
          </a:r>
          <a:r>
            <a:rPr lang="en-GB" dirty="0"/>
            <a:t> SA </a:t>
          </a:r>
          <a:r>
            <a:rPr lang="en-GB" dirty="0" err="1"/>
            <a:t>og</a:t>
          </a:r>
          <a:r>
            <a:rPr lang="en-GB" dirty="0"/>
            <a:t> </a:t>
          </a:r>
          <a:r>
            <a:rPr lang="en-GB" dirty="0" err="1"/>
            <a:t>tveimur</a:t>
          </a:r>
          <a:r>
            <a:rPr lang="en-GB" dirty="0"/>
            <a:t> </a:t>
          </a:r>
          <a:r>
            <a:rPr lang="en-GB" dirty="0" err="1"/>
            <a:t>fulltrúum</a:t>
          </a:r>
          <a:r>
            <a:rPr lang="en-GB" dirty="0"/>
            <a:t> </a:t>
          </a:r>
          <a:r>
            <a:rPr lang="en-GB" dirty="0" err="1"/>
            <a:t>frá</a:t>
          </a:r>
          <a:r>
            <a:rPr lang="en-GB" dirty="0"/>
            <a:t> </a:t>
          </a:r>
          <a:r>
            <a:rPr lang="en-GB" dirty="0" err="1"/>
            <a:t>samninganefndum</a:t>
          </a:r>
          <a:r>
            <a:rPr lang="en-GB" dirty="0"/>
            <a:t> </a:t>
          </a:r>
          <a:r>
            <a:rPr lang="en-GB" dirty="0" err="1"/>
            <a:t>stéttarfélaga</a:t>
          </a:r>
          <a:r>
            <a:rPr lang="en-GB" dirty="0"/>
            <a:t>.</a:t>
          </a:r>
          <a:endParaRPr lang="en-US" dirty="0"/>
        </a:p>
      </dgm:t>
    </dgm:pt>
    <dgm:pt modelId="{F4C622CE-DE8E-4358-9AF5-D42A77EBCDF4}" type="parTrans" cxnId="{941FB05C-30D8-4556-B7C5-8AD23F16AE84}">
      <dgm:prSet/>
      <dgm:spPr/>
      <dgm:t>
        <a:bodyPr/>
        <a:lstStyle/>
        <a:p>
          <a:endParaRPr lang="en-US"/>
        </a:p>
      </dgm:t>
    </dgm:pt>
    <dgm:pt modelId="{B08D81A7-12E2-4CE0-AB74-BC2D61A2EEBF}" type="sibTrans" cxnId="{941FB05C-30D8-4556-B7C5-8AD23F16AE84}">
      <dgm:prSet/>
      <dgm:spPr/>
      <dgm:t>
        <a:bodyPr/>
        <a:lstStyle/>
        <a:p>
          <a:endParaRPr lang="en-US"/>
        </a:p>
      </dgm:t>
    </dgm:pt>
    <dgm:pt modelId="{B08E9BD1-AABF-48AC-A78C-79BC1B613421}">
      <dgm:prSet/>
      <dgm:spPr/>
      <dgm:t>
        <a:bodyPr/>
        <a:lstStyle/>
        <a:p>
          <a:r>
            <a:rPr lang="is-IS"/>
            <a:t>Forsendur samningsins eru spár Seðlabankans um verðbólguþróun. Ef líkur eru á að forsendur standist ekki mun starfshópurinn greina orsakirnar og getur óskað eftir viðbrögðum frá stjórnvöldum, krefjist aðstæður þess.</a:t>
          </a:r>
          <a:endParaRPr lang="en-US"/>
        </a:p>
      </dgm:t>
    </dgm:pt>
    <dgm:pt modelId="{BB0872DC-3B08-4783-8936-1E878D6F1427}" type="parTrans" cxnId="{2715964C-F1D6-4E6C-8D36-06A20B8C744D}">
      <dgm:prSet/>
      <dgm:spPr/>
      <dgm:t>
        <a:bodyPr/>
        <a:lstStyle/>
        <a:p>
          <a:endParaRPr lang="en-US"/>
        </a:p>
      </dgm:t>
    </dgm:pt>
    <dgm:pt modelId="{99C383CF-10FF-43FB-9C45-0AA98A3CEEE3}" type="sibTrans" cxnId="{2715964C-F1D6-4E6C-8D36-06A20B8C744D}">
      <dgm:prSet/>
      <dgm:spPr/>
      <dgm:t>
        <a:bodyPr/>
        <a:lstStyle/>
        <a:p>
          <a:endParaRPr lang="en-US"/>
        </a:p>
      </dgm:t>
    </dgm:pt>
    <dgm:pt modelId="{7431BBD0-E016-4E57-A445-11083F1D7AB0}">
      <dgm:prSet/>
      <dgm:spPr/>
      <dgm:t>
        <a:bodyPr/>
        <a:lstStyle/>
        <a:p>
          <a:r>
            <a:rPr lang="is-IS"/>
            <a:t>Forsendunefnd verður sett á laggirnar sem getur kallað til sérstaks fundar um viðbrögð meti hún það svo að forsendur um verðlag hafi brostið.</a:t>
          </a:r>
          <a:endParaRPr lang="en-US"/>
        </a:p>
      </dgm:t>
    </dgm:pt>
    <dgm:pt modelId="{59243E5B-5122-4F7E-98D4-FB624836F95B}" type="parTrans" cxnId="{B93F330E-AE99-43CA-B27C-A8AB8FF96AED}">
      <dgm:prSet/>
      <dgm:spPr/>
      <dgm:t>
        <a:bodyPr/>
        <a:lstStyle/>
        <a:p>
          <a:endParaRPr lang="en-US"/>
        </a:p>
      </dgm:t>
    </dgm:pt>
    <dgm:pt modelId="{7B59600B-0A30-4A49-8B88-A758E1289B4D}" type="sibTrans" cxnId="{B93F330E-AE99-43CA-B27C-A8AB8FF96AED}">
      <dgm:prSet/>
      <dgm:spPr/>
      <dgm:t>
        <a:bodyPr/>
        <a:lstStyle/>
        <a:p>
          <a:endParaRPr lang="en-US"/>
        </a:p>
      </dgm:t>
    </dgm:pt>
    <dgm:pt modelId="{9DEEB8D4-5A74-4862-8F11-2134023E8493}" type="pres">
      <dgm:prSet presAssocID="{83C93DB9-FFEC-4C43-A4F0-9778A20F4152}" presName="linear" presStyleCnt="0">
        <dgm:presLayoutVars>
          <dgm:animLvl val="lvl"/>
          <dgm:resizeHandles val="exact"/>
        </dgm:presLayoutVars>
      </dgm:prSet>
      <dgm:spPr/>
    </dgm:pt>
    <dgm:pt modelId="{C61880DA-9C0D-452E-8727-655779A4BD64}" type="pres">
      <dgm:prSet presAssocID="{A722639D-37FD-4FCE-8FFC-6A7D1A8000C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793A4B5-476F-4EBE-8896-2101C027A868}" type="pres">
      <dgm:prSet presAssocID="{CCA34D60-C62D-4968-88B9-B386E768E032}" presName="spacer" presStyleCnt="0"/>
      <dgm:spPr/>
    </dgm:pt>
    <dgm:pt modelId="{CAEF95E0-412A-494F-B7B1-A214AAB6CAB6}" type="pres">
      <dgm:prSet presAssocID="{1780B1A6-6C87-408D-974C-E6A99729A27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0841F75-33D0-4C42-B247-68C49978068C}" type="pres">
      <dgm:prSet presAssocID="{B08D81A7-12E2-4CE0-AB74-BC2D61A2EEBF}" presName="spacer" presStyleCnt="0"/>
      <dgm:spPr/>
    </dgm:pt>
    <dgm:pt modelId="{C0BD08EF-EFF4-4AD6-82A6-1AFBACA2845F}" type="pres">
      <dgm:prSet presAssocID="{B08E9BD1-AABF-48AC-A78C-79BC1B61342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C31B81F-A7C1-4887-8B76-FCEE895C0DB0}" type="pres">
      <dgm:prSet presAssocID="{99C383CF-10FF-43FB-9C45-0AA98A3CEEE3}" presName="spacer" presStyleCnt="0"/>
      <dgm:spPr/>
    </dgm:pt>
    <dgm:pt modelId="{73606756-A082-4F90-9F8A-FF9C2998AEE3}" type="pres">
      <dgm:prSet presAssocID="{7431BBD0-E016-4E57-A445-11083F1D7AB0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93F330E-AE99-43CA-B27C-A8AB8FF96AED}" srcId="{83C93DB9-FFEC-4C43-A4F0-9778A20F4152}" destId="{7431BBD0-E016-4E57-A445-11083F1D7AB0}" srcOrd="3" destOrd="0" parTransId="{59243E5B-5122-4F7E-98D4-FB624836F95B}" sibTransId="{7B59600B-0A30-4A49-8B88-A758E1289B4D}"/>
    <dgm:cxn modelId="{6B01C317-22D7-4AB2-8C92-DFC570824959}" srcId="{83C93DB9-FFEC-4C43-A4F0-9778A20F4152}" destId="{A722639D-37FD-4FCE-8FFC-6A7D1A8000CF}" srcOrd="0" destOrd="0" parTransId="{1A5B4C33-ADE2-48A6-B779-41F0C8662054}" sibTransId="{CCA34D60-C62D-4968-88B9-B386E768E032}"/>
    <dgm:cxn modelId="{8C0E4636-551B-4252-87CE-B247DBB659CD}" type="presOf" srcId="{B08E9BD1-AABF-48AC-A78C-79BC1B613421}" destId="{C0BD08EF-EFF4-4AD6-82A6-1AFBACA2845F}" srcOrd="0" destOrd="0" presId="urn:microsoft.com/office/officeart/2005/8/layout/vList2"/>
    <dgm:cxn modelId="{941FB05C-30D8-4556-B7C5-8AD23F16AE84}" srcId="{83C93DB9-FFEC-4C43-A4F0-9778A20F4152}" destId="{1780B1A6-6C87-408D-974C-E6A99729A27B}" srcOrd="1" destOrd="0" parTransId="{F4C622CE-DE8E-4358-9AF5-D42A77EBCDF4}" sibTransId="{B08D81A7-12E2-4CE0-AB74-BC2D61A2EEBF}"/>
    <dgm:cxn modelId="{1600824A-59F1-413B-958D-B9A5C3233880}" type="presOf" srcId="{83C93DB9-FFEC-4C43-A4F0-9778A20F4152}" destId="{9DEEB8D4-5A74-4862-8F11-2134023E8493}" srcOrd="0" destOrd="0" presId="urn:microsoft.com/office/officeart/2005/8/layout/vList2"/>
    <dgm:cxn modelId="{2715964C-F1D6-4E6C-8D36-06A20B8C744D}" srcId="{83C93DB9-FFEC-4C43-A4F0-9778A20F4152}" destId="{B08E9BD1-AABF-48AC-A78C-79BC1B613421}" srcOrd="2" destOrd="0" parTransId="{BB0872DC-3B08-4783-8936-1E878D6F1427}" sibTransId="{99C383CF-10FF-43FB-9C45-0AA98A3CEEE3}"/>
    <dgm:cxn modelId="{D59DAD4C-4F84-4392-9734-4CC82D617BFD}" type="presOf" srcId="{A722639D-37FD-4FCE-8FFC-6A7D1A8000CF}" destId="{C61880DA-9C0D-452E-8727-655779A4BD64}" srcOrd="0" destOrd="0" presId="urn:microsoft.com/office/officeart/2005/8/layout/vList2"/>
    <dgm:cxn modelId="{7F7E6ADF-B0D1-4803-BA00-E77EFF4646E2}" type="presOf" srcId="{7431BBD0-E016-4E57-A445-11083F1D7AB0}" destId="{73606756-A082-4F90-9F8A-FF9C2998AEE3}" srcOrd="0" destOrd="0" presId="urn:microsoft.com/office/officeart/2005/8/layout/vList2"/>
    <dgm:cxn modelId="{D14759E0-148D-40A4-B74C-EDFEBA94F9FB}" type="presOf" srcId="{1780B1A6-6C87-408D-974C-E6A99729A27B}" destId="{CAEF95E0-412A-494F-B7B1-A214AAB6CAB6}" srcOrd="0" destOrd="0" presId="urn:microsoft.com/office/officeart/2005/8/layout/vList2"/>
    <dgm:cxn modelId="{BE682EEF-8FA2-4693-BC63-C602E93710DC}" type="presParOf" srcId="{9DEEB8D4-5A74-4862-8F11-2134023E8493}" destId="{C61880DA-9C0D-452E-8727-655779A4BD64}" srcOrd="0" destOrd="0" presId="urn:microsoft.com/office/officeart/2005/8/layout/vList2"/>
    <dgm:cxn modelId="{4A67EA35-D3B4-47F0-AF2E-09B7D824224A}" type="presParOf" srcId="{9DEEB8D4-5A74-4862-8F11-2134023E8493}" destId="{3793A4B5-476F-4EBE-8896-2101C027A868}" srcOrd="1" destOrd="0" presId="urn:microsoft.com/office/officeart/2005/8/layout/vList2"/>
    <dgm:cxn modelId="{AC6303C7-A9AD-420A-93C5-7FE2C3762C09}" type="presParOf" srcId="{9DEEB8D4-5A74-4862-8F11-2134023E8493}" destId="{CAEF95E0-412A-494F-B7B1-A214AAB6CAB6}" srcOrd="2" destOrd="0" presId="urn:microsoft.com/office/officeart/2005/8/layout/vList2"/>
    <dgm:cxn modelId="{7CD848B3-460A-477B-B56A-E141E2BF3B3F}" type="presParOf" srcId="{9DEEB8D4-5A74-4862-8F11-2134023E8493}" destId="{A0841F75-33D0-4C42-B247-68C49978068C}" srcOrd="3" destOrd="0" presId="urn:microsoft.com/office/officeart/2005/8/layout/vList2"/>
    <dgm:cxn modelId="{87A93F30-7550-4076-B37F-D7A415265189}" type="presParOf" srcId="{9DEEB8D4-5A74-4862-8F11-2134023E8493}" destId="{C0BD08EF-EFF4-4AD6-82A6-1AFBACA2845F}" srcOrd="4" destOrd="0" presId="urn:microsoft.com/office/officeart/2005/8/layout/vList2"/>
    <dgm:cxn modelId="{F4CBB2BE-C671-46C3-90C5-5CB147C90864}" type="presParOf" srcId="{9DEEB8D4-5A74-4862-8F11-2134023E8493}" destId="{AC31B81F-A7C1-4887-8B76-FCEE895C0DB0}" srcOrd="5" destOrd="0" presId="urn:microsoft.com/office/officeart/2005/8/layout/vList2"/>
    <dgm:cxn modelId="{CCF901BF-107E-4C6D-BCFC-9EF28C3D3893}" type="presParOf" srcId="{9DEEB8D4-5A74-4862-8F11-2134023E8493}" destId="{73606756-A082-4F90-9F8A-FF9C2998AEE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8577F1-60C5-4139-AC22-4CE20800DDD3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FD9183C-BD63-4C80-AE1A-7667CFE3E89C}">
      <dgm:prSet/>
      <dgm:spPr/>
      <dgm:t>
        <a:bodyPr/>
        <a:lstStyle/>
        <a:p>
          <a:r>
            <a:rPr lang="is-IS" dirty="0"/>
            <a:t>Atkvæðagreiðsla um kjarasamningana hófst á hádegi, miðvikudaginn 14. desember, og lýkur á hádegi miðvikudaginn </a:t>
          </a:r>
          <a:br>
            <a:rPr lang="is-IS" dirty="0"/>
          </a:br>
          <a:r>
            <a:rPr lang="is-IS" dirty="0"/>
            <a:t>21. desember.</a:t>
          </a:r>
          <a:endParaRPr lang="en-US" dirty="0"/>
        </a:p>
      </dgm:t>
    </dgm:pt>
    <dgm:pt modelId="{7F99F6FE-0B2A-4DE9-8370-E5EC3EFDAE73}" type="parTrans" cxnId="{C40E79D8-BD38-48C7-88DF-FB04D5CE8E8F}">
      <dgm:prSet/>
      <dgm:spPr/>
      <dgm:t>
        <a:bodyPr/>
        <a:lstStyle/>
        <a:p>
          <a:endParaRPr lang="en-US"/>
        </a:p>
      </dgm:t>
    </dgm:pt>
    <dgm:pt modelId="{B132E815-E967-4FB9-959D-4091A7ED09A0}" type="sibTrans" cxnId="{C40E79D8-BD38-48C7-88DF-FB04D5CE8E8F}">
      <dgm:prSet/>
      <dgm:spPr/>
      <dgm:t>
        <a:bodyPr/>
        <a:lstStyle/>
        <a:p>
          <a:endParaRPr lang="en-US"/>
        </a:p>
      </dgm:t>
    </dgm:pt>
    <dgm:pt modelId="{D8B6FBF4-84DF-4189-A0EB-938ED281B47A}">
      <dgm:prSet custT="1"/>
      <dgm:spPr/>
      <dgm:t>
        <a:bodyPr/>
        <a:lstStyle/>
        <a:p>
          <a:r>
            <a:rPr lang="is-IS" sz="2800" dirty="0"/>
            <a:t>Atkvæðagreiðslan er rafræn og er aðgangur að kjörseðli á vr.is</a:t>
          </a:r>
          <a:endParaRPr lang="en-US" sz="2800" dirty="0"/>
        </a:p>
      </dgm:t>
    </dgm:pt>
    <dgm:pt modelId="{6C53B51A-1A7A-4C69-A241-234168BA3C53}" type="parTrans" cxnId="{A9C59D94-1854-4483-BE1E-1F021D9EA096}">
      <dgm:prSet/>
      <dgm:spPr/>
      <dgm:t>
        <a:bodyPr/>
        <a:lstStyle/>
        <a:p>
          <a:endParaRPr lang="en-US"/>
        </a:p>
      </dgm:t>
    </dgm:pt>
    <dgm:pt modelId="{DE41E5C7-4EA1-4E6B-BBFC-2F21F545B652}" type="sibTrans" cxnId="{A9C59D94-1854-4483-BE1E-1F021D9EA096}">
      <dgm:prSet/>
      <dgm:spPr/>
      <dgm:t>
        <a:bodyPr/>
        <a:lstStyle/>
        <a:p>
          <a:endParaRPr lang="en-US"/>
        </a:p>
      </dgm:t>
    </dgm:pt>
    <dgm:pt modelId="{07781785-88CB-419E-9F5D-97DC2E580094}">
      <dgm:prSet/>
      <dgm:spPr/>
      <dgm:t>
        <a:bodyPr/>
        <a:lstStyle/>
        <a:p>
          <a:r>
            <a:rPr lang="is-IS"/>
            <a:t>Allt félagsfólks sem starfar samkvæmt samningunum hefur atkvæðisrétt.</a:t>
          </a:r>
          <a:endParaRPr lang="en-US"/>
        </a:p>
      </dgm:t>
    </dgm:pt>
    <dgm:pt modelId="{E47AB0CB-49B0-4CA8-BA66-FB5C5C771D68}" type="parTrans" cxnId="{61B586C8-670F-42C9-A68B-9DF415D73899}">
      <dgm:prSet/>
      <dgm:spPr/>
      <dgm:t>
        <a:bodyPr/>
        <a:lstStyle/>
        <a:p>
          <a:endParaRPr lang="en-US"/>
        </a:p>
      </dgm:t>
    </dgm:pt>
    <dgm:pt modelId="{310AE3FC-99E0-4F89-8D6C-DBBF2424B619}" type="sibTrans" cxnId="{61B586C8-670F-42C9-A68B-9DF415D73899}">
      <dgm:prSet/>
      <dgm:spPr/>
      <dgm:t>
        <a:bodyPr/>
        <a:lstStyle/>
        <a:p>
          <a:endParaRPr lang="en-US"/>
        </a:p>
      </dgm:t>
    </dgm:pt>
    <dgm:pt modelId="{900DDA67-93F5-44BE-9D20-E2186881F85E}" type="pres">
      <dgm:prSet presAssocID="{F88577F1-60C5-4139-AC22-4CE20800DDD3}" presName="diagram" presStyleCnt="0">
        <dgm:presLayoutVars>
          <dgm:dir/>
          <dgm:resizeHandles val="exact"/>
        </dgm:presLayoutVars>
      </dgm:prSet>
      <dgm:spPr/>
    </dgm:pt>
    <dgm:pt modelId="{4BE61FBB-086A-4858-B970-D80CA93022DE}" type="pres">
      <dgm:prSet presAssocID="{DFD9183C-BD63-4C80-AE1A-7667CFE3E89C}" presName="node" presStyleLbl="node1" presStyleIdx="0" presStyleCnt="3" custLinFactNeighborX="47874" custLinFactNeighborY="831">
        <dgm:presLayoutVars>
          <dgm:bulletEnabled val="1"/>
        </dgm:presLayoutVars>
      </dgm:prSet>
      <dgm:spPr/>
    </dgm:pt>
    <dgm:pt modelId="{61DAE0C7-82D0-4023-A077-A68D84084186}" type="pres">
      <dgm:prSet presAssocID="{B132E815-E967-4FB9-959D-4091A7ED09A0}" presName="sibTrans" presStyleCnt="0"/>
      <dgm:spPr/>
    </dgm:pt>
    <dgm:pt modelId="{7D8F257B-A41A-4E06-A1AE-41ABFED92CA9}" type="pres">
      <dgm:prSet presAssocID="{D8B6FBF4-84DF-4189-A0EB-938ED281B47A}" presName="node" presStyleLbl="node1" presStyleIdx="1" presStyleCnt="3" custScaleX="203106" custScaleY="87943" custLinFactY="799" custLinFactNeighborX="-61951" custLinFactNeighborY="100000">
        <dgm:presLayoutVars>
          <dgm:bulletEnabled val="1"/>
        </dgm:presLayoutVars>
      </dgm:prSet>
      <dgm:spPr/>
    </dgm:pt>
    <dgm:pt modelId="{43E0E656-9B37-4B42-89BC-DD568F4C9CE2}" type="pres">
      <dgm:prSet presAssocID="{DE41E5C7-4EA1-4E6B-BBFC-2F21F545B652}" presName="sibTrans" presStyleCnt="0"/>
      <dgm:spPr/>
    </dgm:pt>
    <dgm:pt modelId="{084F2F42-4999-467F-B8EA-3FBE1FD695E5}" type="pres">
      <dgm:prSet presAssocID="{07781785-88CB-419E-9F5D-97DC2E580094}" presName="node" presStyleLbl="node1" presStyleIdx="2" presStyleCnt="3" custLinFactY="-15836" custLinFactNeighborX="44824" custLinFactNeighborY="-100000">
        <dgm:presLayoutVars>
          <dgm:bulletEnabled val="1"/>
        </dgm:presLayoutVars>
      </dgm:prSet>
      <dgm:spPr/>
    </dgm:pt>
  </dgm:ptLst>
  <dgm:cxnLst>
    <dgm:cxn modelId="{8148C429-9196-4E26-9559-7A0F9692BBFE}" type="presOf" srcId="{07781785-88CB-419E-9F5D-97DC2E580094}" destId="{084F2F42-4999-467F-B8EA-3FBE1FD695E5}" srcOrd="0" destOrd="0" presId="urn:microsoft.com/office/officeart/2005/8/layout/default"/>
    <dgm:cxn modelId="{D830604E-E1E5-4279-9A39-ADD06253854C}" type="presOf" srcId="{D8B6FBF4-84DF-4189-A0EB-938ED281B47A}" destId="{7D8F257B-A41A-4E06-A1AE-41ABFED92CA9}" srcOrd="0" destOrd="0" presId="urn:microsoft.com/office/officeart/2005/8/layout/default"/>
    <dgm:cxn modelId="{D552C651-935B-4096-93FB-39596558B69D}" type="presOf" srcId="{F88577F1-60C5-4139-AC22-4CE20800DDD3}" destId="{900DDA67-93F5-44BE-9D20-E2186881F85E}" srcOrd="0" destOrd="0" presId="urn:microsoft.com/office/officeart/2005/8/layout/default"/>
    <dgm:cxn modelId="{1C52E682-3CF5-4C1B-95E4-5F653B161405}" type="presOf" srcId="{DFD9183C-BD63-4C80-AE1A-7667CFE3E89C}" destId="{4BE61FBB-086A-4858-B970-D80CA93022DE}" srcOrd="0" destOrd="0" presId="urn:microsoft.com/office/officeart/2005/8/layout/default"/>
    <dgm:cxn modelId="{A9C59D94-1854-4483-BE1E-1F021D9EA096}" srcId="{F88577F1-60C5-4139-AC22-4CE20800DDD3}" destId="{D8B6FBF4-84DF-4189-A0EB-938ED281B47A}" srcOrd="1" destOrd="0" parTransId="{6C53B51A-1A7A-4C69-A241-234168BA3C53}" sibTransId="{DE41E5C7-4EA1-4E6B-BBFC-2F21F545B652}"/>
    <dgm:cxn modelId="{61B586C8-670F-42C9-A68B-9DF415D73899}" srcId="{F88577F1-60C5-4139-AC22-4CE20800DDD3}" destId="{07781785-88CB-419E-9F5D-97DC2E580094}" srcOrd="2" destOrd="0" parTransId="{E47AB0CB-49B0-4CA8-BA66-FB5C5C771D68}" sibTransId="{310AE3FC-99E0-4F89-8D6C-DBBF2424B619}"/>
    <dgm:cxn modelId="{C40E79D8-BD38-48C7-88DF-FB04D5CE8E8F}" srcId="{F88577F1-60C5-4139-AC22-4CE20800DDD3}" destId="{DFD9183C-BD63-4C80-AE1A-7667CFE3E89C}" srcOrd="0" destOrd="0" parTransId="{7F99F6FE-0B2A-4DE9-8370-E5EC3EFDAE73}" sibTransId="{B132E815-E967-4FB9-959D-4091A7ED09A0}"/>
    <dgm:cxn modelId="{ED229A0C-9DF9-4106-A409-F2B0159E8077}" type="presParOf" srcId="{900DDA67-93F5-44BE-9D20-E2186881F85E}" destId="{4BE61FBB-086A-4858-B970-D80CA93022DE}" srcOrd="0" destOrd="0" presId="urn:microsoft.com/office/officeart/2005/8/layout/default"/>
    <dgm:cxn modelId="{D955684A-9ED1-4637-9271-961CA2A02824}" type="presParOf" srcId="{900DDA67-93F5-44BE-9D20-E2186881F85E}" destId="{61DAE0C7-82D0-4023-A077-A68D84084186}" srcOrd="1" destOrd="0" presId="urn:microsoft.com/office/officeart/2005/8/layout/default"/>
    <dgm:cxn modelId="{FB9F258C-539A-4AB5-AAF2-B8717AB06DB1}" type="presParOf" srcId="{900DDA67-93F5-44BE-9D20-E2186881F85E}" destId="{7D8F257B-A41A-4E06-A1AE-41ABFED92CA9}" srcOrd="2" destOrd="0" presId="urn:microsoft.com/office/officeart/2005/8/layout/default"/>
    <dgm:cxn modelId="{E155357B-7B28-4BC0-A582-A2EBE703F07D}" type="presParOf" srcId="{900DDA67-93F5-44BE-9D20-E2186881F85E}" destId="{43E0E656-9B37-4B42-89BC-DD568F4C9CE2}" srcOrd="3" destOrd="0" presId="urn:microsoft.com/office/officeart/2005/8/layout/default"/>
    <dgm:cxn modelId="{818EC1AF-B280-4373-BC0C-5BE8803E2331}" type="presParOf" srcId="{900DDA67-93F5-44BE-9D20-E2186881F85E}" destId="{084F2F42-4999-467F-B8EA-3FBE1FD695E5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86374C-4EF9-4A59-86EC-A23B97D2A3E3}">
      <dsp:nvSpPr>
        <dsp:cNvPr id="0" name=""/>
        <dsp:cNvSpPr/>
      </dsp:nvSpPr>
      <dsp:spPr>
        <a:xfrm>
          <a:off x="965" y="400591"/>
          <a:ext cx="3764500" cy="22587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400" kern="1200"/>
            <a:t>Desemberuppbót 2023 verður 103 þúsund krónur miðað við fullt starf</a:t>
          </a:r>
          <a:endParaRPr lang="en-US" sz="3400" kern="1200"/>
        </a:p>
      </dsp:txBody>
      <dsp:txXfrm>
        <a:off x="965" y="400591"/>
        <a:ext cx="3764500" cy="2258700"/>
      </dsp:txXfrm>
    </dsp:sp>
    <dsp:sp modelId="{69DD5D12-95A1-470A-BC24-4855BAB3123A}">
      <dsp:nvSpPr>
        <dsp:cNvPr id="0" name=""/>
        <dsp:cNvSpPr/>
      </dsp:nvSpPr>
      <dsp:spPr>
        <a:xfrm>
          <a:off x="4141916" y="400591"/>
          <a:ext cx="3764500" cy="22587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400" kern="1200"/>
            <a:t>Orlofsuppbót 2023 verður 56 þúsund krónur miðað við fullt starf</a:t>
          </a:r>
          <a:endParaRPr lang="en-US" sz="3400" kern="1200"/>
        </a:p>
      </dsp:txBody>
      <dsp:txXfrm>
        <a:off x="4141916" y="400591"/>
        <a:ext cx="3764500" cy="22587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1880DA-9C0D-452E-8727-655779A4BD64}">
      <dsp:nvSpPr>
        <dsp:cNvPr id="0" name=""/>
        <dsp:cNvSpPr/>
      </dsp:nvSpPr>
      <dsp:spPr>
        <a:xfrm>
          <a:off x="0" y="3969"/>
          <a:ext cx="9953231" cy="10448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kern="1200" dirty="0"/>
            <a:t>Skipaður verður starfshópur sem mun funda mánaðarlega til að fylgjast með framvindu efnahagsmála og þróun verðlags. Starfshópurinn mun funda ársfjórðungslega með Seðlabanka Íslands, Hagstofunni og ráðuneytum.</a:t>
          </a:r>
          <a:endParaRPr lang="en-US" sz="1900" kern="1200" dirty="0"/>
        </a:p>
      </dsp:txBody>
      <dsp:txXfrm>
        <a:off x="51003" y="54972"/>
        <a:ext cx="9851225" cy="942803"/>
      </dsp:txXfrm>
    </dsp:sp>
    <dsp:sp modelId="{CAEF95E0-412A-494F-B7B1-A214AAB6CAB6}">
      <dsp:nvSpPr>
        <dsp:cNvPr id="0" name=""/>
        <dsp:cNvSpPr/>
      </dsp:nvSpPr>
      <dsp:spPr>
        <a:xfrm>
          <a:off x="0" y="1103499"/>
          <a:ext cx="9953231" cy="10448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 err="1"/>
            <a:t>Starfshópurinn</a:t>
          </a:r>
          <a:r>
            <a:rPr lang="en-GB" sz="1900" kern="1200" dirty="0"/>
            <a:t> </a:t>
          </a:r>
          <a:r>
            <a:rPr lang="en-GB" sz="1900" kern="1200" dirty="0" err="1"/>
            <a:t>skal</a:t>
          </a:r>
          <a:r>
            <a:rPr lang="en-GB" sz="1900" kern="1200" dirty="0"/>
            <a:t> </a:t>
          </a:r>
          <a:r>
            <a:rPr lang="en-GB" sz="1900" kern="1200" dirty="0" err="1"/>
            <a:t>skipaður</a:t>
          </a:r>
          <a:r>
            <a:rPr lang="en-GB" sz="1900" kern="1200" dirty="0"/>
            <a:t> </a:t>
          </a:r>
          <a:r>
            <a:rPr lang="en-GB" sz="1900" kern="1200" dirty="0" err="1"/>
            <a:t>tveimur</a:t>
          </a:r>
          <a:r>
            <a:rPr lang="en-GB" sz="1900" kern="1200" dirty="0"/>
            <a:t> </a:t>
          </a:r>
          <a:r>
            <a:rPr lang="en-GB" sz="1900" kern="1200" dirty="0" err="1"/>
            <a:t>fulltrúum</a:t>
          </a:r>
          <a:r>
            <a:rPr lang="en-GB" sz="1900" kern="1200" dirty="0"/>
            <a:t> </a:t>
          </a:r>
          <a:r>
            <a:rPr lang="en-GB" sz="1900" kern="1200" dirty="0" err="1"/>
            <a:t>frá</a:t>
          </a:r>
          <a:r>
            <a:rPr lang="en-GB" sz="1900" kern="1200" dirty="0"/>
            <a:t> SA </a:t>
          </a:r>
          <a:r>
            <a:rPr lang="en-GB" sz="1900" kern="1200" dirty="0" err="1"/>
            <a:t>og</a:t>
          </a:r>
          <a:r>
            <a:rPr lang="en-GB" sz="1900" kern="1200" dirty="0"/>
            <a:t> </a:t>
          </a:r>
          <a:r>
            <a:rPr lang="en-GB" sz="1900" kern="1200" dirty="0" err="1"/>
            <a:t>tveimur</a:t>
          </a:r>
          <a:r>
            <a:rPr lang="en-GB" sz="1900" kern="1200" dirty="0"/>
            <a:t> </a:t>
          </a:r>
          <a:r>
            <a:rPr lang="en-GB" sz="1900" kern="1200" dirty="0" err="1"/>
            <a:t>fulltrúum</a:t>
          </a:r>
          <a:r>
            <a:rPr lang="en-GB" sz="1900" kern="1200" dirty="0"/>
            <a:t> </a:t>
          </a:r>
          <a:r>
            <a:rPr lang="en-GB" sz="1900" kern="1200" dirty="0" err="1"/>
            <a:t>frá</a:t>
          </a:r>
          <a:r>
            <a:rPr lang="en-GB" sz="1900" kern="1200" dirty="0"/>
            <a:t> </a:t>
          </a:r>
          <a:r>
            <a:rPr lang="en-GB" sz="1900" kern="1200" dirty="0" err="1"/>
            <a:t>samninganefndum</a:t>
          </a:r>
          <a:r>
            <a:rPr lang="en-GB" sz="1900" kern="1200" dirty="0"/>
            <a:t> </a:t>
          </a:r>
          <a:r>
            <a:rPr lang="en-GB" sz="1900" kern="1200" dirty="0" err="1"/>
            <a:t>stéttarfélaga</a:t>
          </a:r>
          <a:r>
            <a:rPr lang="en-GB" sz="1900" kern="1200" dirty="0"/>
            <a:t>.</a:t>
          </a:r>
          <a:endParaRPr lang="en-US" sz="1900" kern="1200" dirty="0"/>
        </a:p>
      </dsp:txBody>
      <dsp:txXfrm>
        <a:off x="51003" y="1154502"/>
        <a:ext cx="9851225" cy="942803"/>
      </dsp:txXfrm>
    </dsp:sp>
    <dsp:sp modelId="{C0BD08EF-EFF4-4AD6-82A6-1AFBACA2845F}">
      <dsp:nvSpPr>
        <dsp:cNvPr id="0" name=""/>
        <dsp:cNvSpPr/>
      </dsp:nvSpPr>
      <dsp:spPr>
        <a:xfrm>
          <a:off x="0" y="2203029"/>
          <a:ext cx="9953231" cy="10448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kern="1200"/>
            <a:t>Forsendur samningsins eru spár Seðlabankans um verðbólguþróun. Ef líkur eru á að forsendur standist ekki mun starfshópurinn greina orsakirnar og getur óskað eftir viðbrögðum frá stjórnvöldum, krefjist aðstæður þess.</a:t>
          </a:r>
          <a:endParaRPr lang="en-US" sz="1900" kern="1200"/>
        </a:p>
      </dsp:txBody>
      <dsp:txXfrm>
        <a:off x="51003" y="2254032"/>
        <a:ext cx="9851225" cy="942803"/>
      </dsp:txXfrm>
    </dsp:sp>
    <dsp:sp modelId="{73606756-A082-4F90-9F8A-FF9C2998AEE3}">
      <dsp:nvSpPr>
        <dsp:cNvPr id="0" name=""/>
        <dsp:cNvSpPr/>
      </dsp:nvSpPr>
      <dsp:spPr>
        <a:xfrm>
          <a:off x="0" y="3302559"/>
          <a:ext cx="9953231" cy="10448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kern="1200"/>
            <a:t>Forsendunefnd verður sett á laggirnar sem getur kallað til sérstaks fundar um viðbrögð meti hún það svo að forsendur um verðlag hafi brostið.</a:t>
          </a:r>
          <a:endParaRPr lang="en-US" sz="1900" kern="1200"/>
        </a:p>
      </dsp:txBody>
      <dsp:txXfrm>
        <a:off x="51003" y="3353562"/>
        <a:ext cx="9851225" cy="9428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E61FBB-086A-4858-B970-D80CA93022DE}">
      <dsp:nvSpPr>
        <dsp:cNvPr id="0" name=""/>
        <dsp:cNvSpPr/>
      </dsp:nvSpPr>
      <dsp:spPr>
        <a:xfrm>
          <a:off x="1522335" y="125540"/>
          <a:ext cx="3178424" cy="190705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000" kern="1200" dirty="0"/>
            <a:t>Atkvæðagreiðsla um kjarasamningana hófst á hádegi, miðvikudaginn 14. desember, og lýkur á hádegi miðvikudaginn </a:t>
          </a:r>
          <a:br>
            <a:rPr lang="is-IS" sz="2000" kern="1200" dirty="0"/>
          </a:br>
          <a:r>
            <a:rPr lang="is-IS" sz="2000" kern="1200" dirty="0"/>
            <a:t>21. desember.</a:t>
          </a:r>
          <a:endParaRPr lang="en-US" sz="2000" kern="1200" dirty="0"/>
        </a:p>
      </dsp:txBody>
      <dsp:txXfrm>
        <a:off x="1522335" y="125540"/>
        <a:ext cx="3178424" cy="1907054"/>
      </dsp:txXfrm>
    </dsp:sp>
    <dsp:sp modelId="{7D8F257B-A41A-4E06-A1AE-41ABFED92CA9}">
      <dsp:nvSpPr>
        <dsp:cNvPr id="0" name=""/>
        <dsp:cNvSpPr/>
      </dsp:nvSpPr>
      <dsp:spPr>
        <a:xfrm>
          <a:off x="1527897" y="2146951"/>
          <a:ext cx="6455570" cy="167712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800" kern="1200" dirty="0"/>
            <a:t>Atkvæðagreiðslan er rafræn og er aðgangur að kjörseðli á vr.is</a:t>
          </a:r>
          <a:endParaRPr lang="en-US" sz="2800" kern="1200" dirty="0"/>
        </a:p>
      </dsp:txBody>
      <dsp:txXfrm>
        <a:off x="1527897" y="2146951"/>
        <a:ext cx="6455570" cy="1677121"/>
      </dsp:txXfrm>
    </dsp:sp>
    <dsp:sp modelId="{084F2F42-4999-467F-B8EA-3FBE1FD695E5}">
      <dsp:nvSpPr>
        <dsp:cNvPr id="0" name=""/>
        <dsp:cNvSpPr/>
      </dsp:nvSpPr>
      <dsp:spPr>
        <a:xfrm>
          <a:off x="4812100" y="125534"/>
          <a:ext cx="3178424" cy="190705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000" kern="1200"/>
            <a:t>Allt félagsfólks sem starfar samkvæmt samningunum hefur atkvæðisrétt.</a:t>
          </a:r>
          <a:endParaRPr lang="en-US" sz="2000" kern="1200"/>
        </a:p>
      </dsp:txBody>
      <dsp:txXfrm>
        <a:off x="4812100" y="125534"/>
        <a:ext cx="3178424" cy="19070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f_Lit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9AC7B95-D0E7-024A-B6D1-29E83C162F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06693" y="6192377"/>
            <a:ext cx="1168437" cy="4778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EABC201-C2D6-774A-9311-ACA729B34510}"/>
              </a:ext>
            </a:extLst>
          </p:cNvPr>
          <p:cNvSpPr/>
          <p:nvPr userDrawn="1"/>
        </p:nvSpPr>
        <p:spPr>
          <a:xfrm>
            <a:off x="11196902" y="6236043"/>
            <a:ext cx="1042269" cy="338928"/>
          </a:xfrm>
          <a:prstGeom prst="rect">
            <a:avLst/>
          </a:prstGeom>
          <a:solidFill>
            <a:srgbClr val="2749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AB19E0-98B1-1544-8D66-AAAA653CE6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5419030" y="97971"/>
            <a:ext cx="1353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5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f_titill_millifyrirsogn_1dalk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D95BE-5DE2-6445-AD1A-5490C1FC9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5256212" cy="1325563"/>
          </a:xfrm>
          <a:ln>
            <a:noFill/>
          </a:ln>
        </p:spPr>
        <p:txBody>
          <a:bodyPr/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97D688-637E-0643-831E-5183440713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25625"/>
            <a:ext cx="5256212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97DC3-6091-2F47-8D5F-D74E70F91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84474"/>
            <a:ext cx="9915298" cy="2886983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A1BFE3E8-7445-6D40-A412-8B0E2930E9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06693" y="6192377"/>
            <a:ext cx="1168437" cy="47784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39E7204-0730-D04A-98FD-B9C2DAD3DA58}"/>
              </a:ext>
            </a:extLst>
          </p:cNvPr>
          <p:cNvSpPr/>
          <p:nvPr userDrawn="1"/>
        </p:nvSpPr>
        <p:spPr>
          <a:xfrm>
            <a:off x="11196902" y="6236043"/>
            <a:ext cx="1042269" cy="338928"/>
          </a:xfrm>
          <a:prstGeom prst="rect">
            <a:avLst/>
          </a:prstGeom>
          <a:solidFill>
            <a:srgbClr val="2749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6499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f_titill_2millifyrirsogn_2dalk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D95BE-5DE2-6445-AD1A-5490C1FC9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915298" cy="1325563"/>
          </a:xfrm>
          <a:ln>
            <a:noFill/>
          </a:ln>
        </p:spPr>
        <p:txBody>
          <a:bodyPr/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97D688-637E-0643-831E-5183440713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825625"/>
            <a:ext cx="480989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97DC3-6091-2F47-8D5F-D74E70F91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84474"/>
            <a:ext cx="4809898" cy="2974069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BA647A9-8690-2549-9CCB-99B1356D876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807339" y="1825625"/>
            <a:ext cx="480989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9D12D5E5-3338-544C-A751-5EE0A4B5585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5807339" y="2784474"/>
            <a:ext cx="4809898" cy="2974069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4679681C-3456-D449-85B7-06241A89B4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06693" y="6192377"/>
            <a:ext cx="1168437" cy="4778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EE77639-80D1-804F-AD4E-1201054AA7E2}"/>
              </a:ext>
            </a:extLst>
          </p:cNvPr>
          <p:cNvSpPr/>
          <p:nvPr userDrawn="1"/>
        </p:nvSpPr>
        <p:spPr>
          <a:xfrm>
            <a:off x="11196902" y="6236043"/>
            <a:ext cx="1042269" cy="338928"/>
          </a:xfrm>
          <a:prstGeom prst="rect">
            <a:avLst/>
          </a:prstGeom>
          <a:solidFill>
            <a:srgbClr val="2749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3817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f_titill_3millifyrirsogn_3dalk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D95BE-5DE2-6445-AD1A-5490C1FC9C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2425" cy="1325563"/>
          </a:xfrm>
          <a:ln>
            <a:noFill/>
          </a:ln>
        </p:spPr>
        <p:txBody>
          <a:bodyPr/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97D688-637E-0643-831E-5183440713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7" y="1825625"/>
            <a:ext cx="3390185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97DC3-6091-2F47-8D5F-D74E70F91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784474"/>
            <a:ext cx="3390185" cy="2930526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8F15625-84F5-5C4B-920B-B5C71F788AD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343824" y="1825625"/>
            <a:ext cx="3390185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010F75AE-667E-854B-BD33-B1963B9E389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343824" y="2784474"/>
            <a:ext cx="3390185" cy="2930526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5595F8A-B2E8-2E42-9062-ADF1A5AE0DD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847861" y="1825625"/>
            <a:ext cx="3504352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5CA89436-9090-204F-8536-BCE9B9617B3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847861" y="2784474"/>
            <a:ext cx="3504352" cy="2930526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09EF45E9-95A7-5C46-B58B-231F867917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06693" y="6192377"/>
            <a:ext cx="1168437" cy="47784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C41E8C0-ECF9-1A45-AAFC-942E6053AD3F}"/>
              </a:ext>
            </a:extLst>
          </p:cNvPr>
          <p:cNvSpPr/>
          <p:nvPr userDrawn="1"/>
        </p:nvSpPr>
        <p:spPr>
          <a:xfrm>
            <a:off x="11196902" y="6236043"/>
            <a:ext cx="1042269" cy="338928"/>
          </a:xfrm>
          <a:prstGeom prst="rect">
            <a:avLst/>
          </a:prstGeom>
          <a:solidFill>
            <a:srgbClr val="2749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3595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f_titill+text_mynd til hæg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D9495F-41B6-824A-B70B-ECFF19DD7E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9FC6E40-7BFB-C041-AB01-9D137ACCA2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4500029" cy="1539551"/>
          </a:xfrm>
          <a:ln>
            <a:noFill/>
          </a:ln>
        </p:spPr>
        <p:txBody>
          <a:bodyPr anchor="b">
            <a:normAutofit/>
          </a:bodyPr>
          <a:lstStyle>
            <a:lvl1pPr>
              <a:defRPr sz="2200"/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I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442792A-F39C-B54A-9C71-4ACDB47CDD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27381"/>
            <a:ext cx="4500029" cy="367470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151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f_titill+text_mynd til vinst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D9495F-41B6-824A-B70B-ECFF19DD7E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5921829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1D869A0-0C24-DF44-9047-0D692A77B3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1776" y="382552"/>
            <a:ext cx="4222269" cy="1600200"/>
          </a:xfrm>
          <a:ln>
            <a:noFill/>
          </a:ln>
        </p:spPr>
        <p:txBody>
          <a:bodyPr anchor="b">
            <a:normAutofit/>
          </a:bodyPr>
          <a:lstStyle>
            <a:lvl1pPr>
              <a:defRPr sz="2200"/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I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96B72CB-7348-294C-A36F-DFE4C6217C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21776" y="2122354"/>
            <a:ext cx="4233310" cy="35382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8473A9A0-93AF-4346-8535-41E5E61A02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06693" y="6192377"/>
            <a:ext cx="1168437" cy="47784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063CF10-0730-2A41-97E8-8104B0126BF8}"/>
              </a:ext>
            </a:extLst>
          </p:cNvPr>
          <p:cNvSpPr/>
          <p:nvPr userDrawn="1"/>
        </p:nvSpPr>
        <p:spPr>
          <a:xfrm>
            <a:off x="11196902" y="6236043"/>
            <a:ext cx="1042269" cy="338928"/>
          </a:xfrm>
          <a:prstGeom prst="rect">
            <a:avLst/>
          </a:prstGeom>
          <a:solidFill>
            <a:srgbClr val="2749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3299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Lif_titill+text_sulu/koku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27908-5BAD-544C-B705-633D1BBDED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4500029" cy="1539551"/>
          </a:xfrm>
          <a:ln>
            <a:noFill/>
          </a:ln>
        </p:spPr>
        <p:txBody>
          <a:bodyPr anchor="b">
            <a:normAutofit/>
          </a:bodyPr>
          <a:lstStyle>
            <a:lvl1pPr>
              <a:defRPr sz="2200"/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302CA4-B1AA-214D-8DFA-BE21E3401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0" y="1175657"/>
            <a:ext cx="5268686" cy="4452258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05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34264-46B9-CA44-9C54-893B7BC7E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127380"/>
            <a:ext cx="4500029" cy="35005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0FA95C16-AD2F-8945-8E41-5C3390E221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06693" y="6192377"/>
            <a:ext cx="1168437" cy="47784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A6E77D8-E3CB-1149-983C-C8CE5F92F6EA}"/>
              </a:ext>
            </a:extLst>
          </p:cNvPr>
          <p:cNvSpPr/>
          <p:nvPr userDrawn="1"/>
        </p:nvSpPr>
        <p:spPr>
          <a:xfrm>
            <a:off x="11196902" y="6236043"/>
            <a:ext cx="1042269" cy="338928"/>
          </a:xfrm>
          <a:prstGeom prst="rect">
            <a:avLst/>
          </a:prstGeom>
          <a:solidFill>
            <a:srgbClr val="2749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6829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f_titill+Text/sulu/kokurit_mynd til hæg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A4E9E5D-F4EF-BD4C-94AE-9A9B2E44477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452162" y="0"/>
            <a:ext cx="7739837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30AAB9C-F0DA-054B-BBCB-72321DCBEF9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43117" y="2197003"/>
            <a:ext cx="3238956" cy="3322054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3F5CFDC-3DCD-A745-816D-2EC15C18DBD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37196" y="410545"/>
            <a:ext cx="3228387" cy="1600200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182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f_titill+Text/sulu/kokurit_mynd til vinst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CA4E9E5D-F4EF-BD4C-94AE-9A9B2E444777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10791" y="0"/>
            <a:ext cx="7739837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30AAB9C-F0DA-054B-BBCB-72321DCBEF9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63590" y="2197003"/>
            <a:ext cx="3238956" cy="3485340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3F5CFDC-3DCD-A745-816D-2EC15C18DBD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357669" y="410545"/>
            <a:ext cx="3228387" cy="1600200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A6A4261F-F94C-684B-B928-2DDDF7E534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06693" y="6192377"/>
            <a:ext cx="1168437" cy="47784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F481C27-14D1-9146-9ABA-9CC4A24B2ABF}"/>
              </a:ext>
            </a:extLst>
          </p:cNvPr>
          <p:cNvSpPr/>
          <p:nvPr userDrawn="1"/>
        </p:nvSpPr>
        <p:spPr>
          <a:xfrm>
            <a:off x="11196902" y="6236043"/>
            <a:ext cx="1042269" cy="338928"/>
          </a:xfrm>
          <a:prstGeom prst="rect">
            <a:avLst/>
          </a:prstGeom>
          <a:solidFill>
            <a:srgbClr val="2749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768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f_Mynd/hei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A5210B7-511E-7748-B865-1BE20FA43E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92283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f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F336D588-0E02-6349-BE7A-11BE35BE6FC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1539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if_milliglaera_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99E9-A0EC-B145-B37D-62A4B3244E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4572000" cy="2387600"/>
          </a:xfrm>
          <a:noFill/>
          <a:ln>
            <a:noFill/>
          </a:ln>
        </p:spPr>
        <p:txBody>
          <a:bodyPr anchor="b">
            <a:normAutofit/>
          </a:bodyPr>
          <a:lstStyle>
            <a:lvl1pPr algn="l">
              <a:defRPr sz="2200"/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I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7BA69E-D991-344E-92B5-F06A07E0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4572000" cy="1655762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IS" dirty="0"/>
          </a:p>
        </p:txBody>
      </p:sp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4846D742-22D6-9040-8AA8-5B4C2E71FE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06693" y="6192377"/>
            <a:ext cx="1168437" cy="47784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58E3BFD-E91D-8A4C-9169-295D78649B93}"/>
              </a:ext>
            </a:extLst>
          </p:cNvPr>
          <p:cNvSpPr/>
          <p:nvPr userDrawn="1"/>
        </p:nvSpPr>
        <p:spPr>
          <a:xfrm>
            <a:off x="11196902" y="6236043"/>
            <a:ext cx="1042269" cy="338928"/>
          </a:xfrm>
          <a:prstGeom prst="rect">
            <a:avLst/>
          </a:prstGeom>
          <a:solidFill>
            <a:srgbClr val="2749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87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two col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676A4-AC02-2141-9BA2-8EF779866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B5D"/>
                </a:solidFill>
                <a:latin typeface="Myriad Pro" panose="020B0503030403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CCD4E2-6094-C74B-B5A4-3B67EC0A96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1940507"/>
            <a:ext cx="4851400" cy="412575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959DB2-1446-CF48-87C6-A8F5AF031B24}"/>
              </a:ext>
            </a:extLst>
          </p:cNvPr>
          <p:cNvSpPr/>
          <p:nvPr userDrawn="1"/>
        </p:nvSpPr>
        <p:spPr>
          <a:xfrm>
            <a:off x="944545" y="1366564"/>
            <a:ext cx="10801978" cy="100495"/>
          </a:xfrm>
          <a:prstGeom prst="rect">
            <a:avLst/>
          </a:prstGeom>
          <a:solidFill>
            <a:srgbClr val="002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32750"/>
              </a:solidFill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058FAE5-ABD9-164F-8687-6E81563A77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95754" y="1940507"/>
            <a:ext cx="4917558" cy="4249156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366230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74102-98CA-D747-B920-BEC76E045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B5D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6DACF-1236-484A-A57D-121B01265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69802F-F909-A849-BD84-A0A44CA5B760}"/>
              </a:ext>
            </a:extLst>
          </p:cNvPr>
          <p:cNvSpPr/>
          <p:nvPr userDrawn="1"/>
        </p:nvSpPr>
        <p:spPr>
          <a:xfrm>
            <a:off x="944545" y="1366564"/>
            <a:ext cx="10801978" cy="100495"/>
          </a:xfrm>
          <a:prstGeom prst="rect">
            <a:avLst/>
          </a:prstGeom>
          <a:solidFill>
            <a:srgbClr val="002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327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10440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F3DD1-2493-1848-82BF-7DED31307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B5D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14C09-0488-014C-A0B5-5ECE2C7317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19231" cy="435133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278BCB-14C8-F349-9712-23F1E22BF3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619231" cy="435133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B5BA22-0B1E-5643-86C4-C5D4D007003C}"/>
              </a:ext>
            </a:extLst>
          </p:cNvPr>
          <p:cNvSpPr/>
          <p:nvPr userDrawn="1"/>
        </p:nvSpPr>
        <p:spPr>
          <a:xfrm>
            <a:off x="944545" y="1366564"/>
            <a:ext cx="10801978" cy="100495"/>
          </a:xfrm>
          <a:prstGeom prst="rect">
            <a:avLst/>
          </a:prstGeom>
          <a:solidFill>
            <a:srgbClr val="002B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327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483642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if_millidalkur_b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A003B1-1880-0549-849B-9A1675A0F837}"/>
              </a:ext>
            </a:extLst>
          </p:cNvPr>
          <p:cNvSpPr/>
          <p:nvPr userDrawn="1"/>
        </p:nvSpPr>
        <p:spPr>
          <a:xfrm>
            <a:off x="-83976" y="-52873"/>
            <a:ext cx="12297748" cy="6932645"/>
          </a:xfrm>
          <a:prstGeom prst="rect">
            <a:avLst/>
          </a:prstGeom>
          <a:solidFill>
            <a:srgbClr val="2749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699E9-A0EC-B145-B37D-62A4B3244E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4572000" cy="2387600"/>
          </a:xfrm>
          <a:noFill/>
          <a:ln>
            <a:noFill/>
          </a:ln>
        </p:spPr>
        <p:txBody>
          <a:bodyPr anchor="b">
            <a:normAutofit/>
          </a:bodyPr>
          <a:lstStyle>
            <a:lvl1pPr algn="l">
              <a:defRPr sz="2200">
                <a:ln>
                  <a:noFill/>
                </a:ln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I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7BA69E-D991-344E-92B5-F06A07E0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4572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8F96E3-2079-E04A-9E15-A0B9494ABDF7}"/>
              </a:ext>
            </a:extLst>
          </p:cNvPr>
          <p:cNvSpPr/>
          <p:nvPr userDrawn="1"/>
        </p:nvSpPr>
        <p:spPr>
          <a:xfrm>
            <a:off x="11195074" y="6246333"/>
            <a:ext cx="1044097" cy="339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7B99C905-CCF2-6D4C-A773-20F3911AD9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03518" y="6193738"/>
            <a:ext cx="1169332" cy="47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2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f_fyrirsogn_1 dalk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BE86917-A1DB-D34A-9C5D-ED769264FE4F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1850" y="1825626"/>
            <a:ext cx="9923236" cy="398734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18E6287-D17B-3C4F-AF41-CA0F3193C275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837196" y="410545"/>
            <a:ext cx="9917890" cy="1280143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text styles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3DFAFCD5-A534-C646-B19A-479465A24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06693" y="6192377"/>
            <a:ext cx="1168437" cy="4778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2D4A0CC-451A-B944-A2E0-24CFA65C6755}"/>
              </a:ext>
            </a:extLst>
          </p:cNvPr>
          <p:cNvSpPr/>
          <p:nvPr userDrawn="1"/>
        </p:nvSpPr>
        <p:spPr>
          <a:xfrm>
            <a:off x="11196902" y="6236043"/>
            <a:ext cx="1042269" cy="338928"/>
          </a:xfrm>
          <a:prstGeom prst="rect">
            <a:avLst/>
          </a:prstGeom>
          <a:solidFill>
            <a:srgbClr val="2749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7069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f_titill_2dalk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BE86917-A1DB-D34A-9C5D-ED769264FE4F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1848" y="1825626"/>
            <a:ext cx="4894037" cy="39329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D3C99EA-91C8-5F4C-80B3-4CDA10B6DE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916886" cy="1325563"/>
          </a:xfrm>
          <a:ln>
            <a:noFill/>
          </a:ln>
        </p:spPr>
        <p:txBody>
          <a:bodyPr/>
          <a:lstStyle/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I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6828B1B-E63A-9143-AC58-C3288D83342E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5882819" y="1825626"/>
            <a:ext cx="4894037" cy="393291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C66EBE54-3652-594C-85CD-374796490F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06693" y="6192377"/>
            <a:ext cx="1168437" cy="47784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ED3F034-07AE-2C4F-97FE-E4571D253F78}"/>
              </a:ext>
            </a:extLst>
          </p:cNvPr>
          <p:cNvSpPr/>
          <p:nvPr userDrawn="1"/>
        </p:nvSpPr>
        <p:spPr>
          <a:xfrm>
            <a:off x="11196902" y="6236043"/>
            <a:ext cx="1042269" cy="338928"/>
          </a:xfrm>
          <a:prstGeom prst="rect">
            <a:avLst/>
          </a:prstGeom>
          <a:solidFill>
            <a:srgbClr val="2749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8409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f_titill_3dalk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BE86917-A1DB-D34A-9C5D-ED769264FE4F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1849" y="1825626"/>
            <a:ext cx="3404249" cy="398734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D3C99EA-91C8-5F4C-80B3-4CDA10B6D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ln>
            <a:noFill/>
          </a:ln>
        </p:spPr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247EED0-CB4B-4148-85EC-654B22B39E1D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4439816" y="1825626"/>
            <a:ext cx="3404250" cy="398734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50FE843-10AF-924F-90F9-8AD1256CC232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8032102" y="1825626"/>
            <a:ext cx="3404250" cy="398734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C38913A8-0F6C-9343-8541-A880F35062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06693" y="6192377"/>
            <a:ext cx="1168437" cy="47784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FA4DAB7-11B4-464F-9B5A-375C6F82283F}"/>
              </a:ext>
            </a:extLst>
          </p:cNvPr>
          <p:cNvSpPr/>
          <p:nvPr userDrawn="1"/>
        </p:nvSpPr>
        <p:spPr>
          <a:xfrm>
            <a:off x="11196902" y="6236043"/>
            <a:ext cx="1042269" cy="338928"/>
          </a:xfrm>
          <a:prstGeom prst="rect">
            <a:avLst/>
          </a:prstGeom>
          <a:solidFill>
            <a:srgbClr val="2749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40487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f_titill_1dalkur/sulukoku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2CDF8-8AA3-3046-8063-4E91323E7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916887" cy="1325563"/>
          </a:xfrm>
          <a:ln>
            <a:noFill/>
          </a:ln>
        </p:spPr>
        <p:txBody>
          <a:bodyPr/>
          <a:lstStyle/>
          <a:p>
            <a:r>
              <a:rPr lang="en-GB" dirty="0"/>
              <a:t>Click to edit Master title style</a:t>
            </a:r>
            <a:endParaRPr lang="en-I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58B7D-7A7A-2948-8BE6-3542735E12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9916887" cy="3932918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200"/>
            </a:lvl3pPr>
            <a:lvl4pPr>
              <a:lnSpc>
                <a:spcPct val="100000"/>
              </a:lnSpc>
              <a:defRPr sz="1100"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AD31C74D-2215-A543-A750-E5DEAAD21F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06693" y="6192377"/>
            <a:ext cx="1168437" cy="4778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BDEDF0E-5BB5-6740-8F93-B68D611EF02E}"/>
              </a:ext>
            </a:extLst>
          </p:cNvPr>
          <p:cNvSpPr/>
          <p:nvPr userDrawn="1"/>
        </p:nvSpPr>
        <p:spPr>
          <a:xfrm>
            <a:off x="11196902" y="6236043"/>
            <a:ext cx="1042269" cy="338928"/>
          </a:xfrm>
          <a:prstGeom prst="rect">
            <a:avLst/>
          </a:prstGeom>
          <a:solidFill>
            <a:srgbClr val="2749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3153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f_titill_2dalkur/sulukoku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2CDF8-8AA3-3046-8063-4E91323E7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16886" cy="1325563"/>
          </a:xfrm>
          <a:ln>
            <a:noFill/>
          </a:ln>
        </p:spPr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58B7D-7A7A-2948-8BE6-3542735E12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4822371" cy="3943804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FE2DDD7-B1AC-8C45-8612-CBB651E45ED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94866" y="1825626"/>
            <a:ext cx="4960220" cy="3943804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1B807A1B-4B04-B64C-BC9D-4AC1FC773A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06693" y="6192377"/>
            <a:ext cx="1168437" cy="47784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FF92B89-DCEA-724D-A7C3-CAC62C4FE04A}"/>
              </a:ext>
            </a:extLst>
          </p:cNvPr>
          <p:cNvSpPr/>
          <p:nvPr userDrawn="1"/>
        </p:nvSpPr>
        <p:spPr>
          <a:xfrm>
            <a:off x="11196902" y="6236043"/>
            <a:ext cx="1042269" cy="338928"/>
          </a:xfrm>
          <a:prstGeom prst="rect">
            <a:avLst/>
          </a:prstGeom>
          <a:solidFill>
            <a:srgbClr val="2749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992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f_titill_3dalkur/sulukokur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2CDF8-8AA3-3046-8063-4E91323E7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16886" cy="1325563"/>
          </a:xfrm>
          <a:ln>
            <a:noFill/>
          </a:ln>
        </p:spPr>
        <p:txBody>
          <a:bodyPr/>
          <a:lstStyle/>
          <a:p>
            <a:r>
              <a:rPr lang="en-GB"/>
              <a:t>Click to edit Master title style</a:t>
            </a:r>
            <a:endParaRPr lang="en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58B7D-7A7A-2948-8BE6-3542735E12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3243943" cy="3867604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235773F-27F5-BF47-BEEE-3947E21FBF0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201885" y="1825626"/>
            <a:ext cx="3243943" cy="3867604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2B7D020-4C68-6444-A9F3-1A98BFD282C5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7554685" y="1825626"/>
            <a:ext cx="3243943" cy="3867604"/>
          </a:xfrm>
        </p:spPr>
        <p:txBody>
          <a:bodyPr/>
          <a:lstStyle>
            <a:lvl1pPr>
              <a:lnSpc>
                <a:spcPct val="100000"/>
              </a:lnSpc>
              <a:defRPr sz="1400"/>
            </a:lvl1pPr>
            <a:lvl2pPr>
              <a:lnSpc>
                <a:spcPct val="100000"/>
              </a:lnSpc>
              <a:defRPr sz="14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8081BDC6-C129-5C45-AA4F-5398A36968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06693" y="6192377"/>
            <a:ext cx="1168437" cy="47784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5A1BE25-7FAC-9540-A6EF-25D6CDEE2778}"/>
              </a:ext>
            </a:extLst>
          </p:cNvPr>
          <p:cNvSpPr/>
          <p:nvPr userDrawn="1"/>
        </p:nvSpPr>
        <p:spPr>
          <a:xfrm>
            <a:off x="11196902" y="6236043"/>
            <a:ext cx="1042269" cy="338928"/>
          </a:xfrm>
          <a:prstGeom prst="rect">
            <a:avLst/>
          </a:prstGeom>
          <a:solidFill>
            <a:srgbClr val="2749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8633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748353-3B09-9A46-A081-C8D0386B6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F5274-FE9C-1042-AE62-C1B21464F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07833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3" r:id="rId2"/>
    <p:sldLayoutId id="2147483764" r:id="rId3"/>
    <p:sldLayoutId id="2147483809" r:id="rId4"/>
    <p:sldLayoutId id="2147483810" r:id="rId5"/>
    <p:sldLayoutId id="2147483811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7" r:id="rId13"/>
    <p:sldLayoutId id="2147483778" r:id="rId14"/>
    <p:sldLayoutId id="2147483776" r:id="rId15"/>
    <p:sldLayoutId id="2147483805" r:id="rId16"/>
    <p:sldLayoutId id="2147483808" r:id="rId17"/>
    <p:sldLayoutId id="2147483783" r:id="rId18"/>
    <p:sldLayoutId id="2147483784" r:id="rId19"/>
    <p:sldLayoutId id="2147483812" r:id="rId20"/>
    <p:sldLayoutId id="2147483813" r:id="rId21"/>
    <p:sldLayoutId id="2147483814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kern="1200">
          <a:solidFill>
            <a:srgbClr val="25282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200" kern="1200">
          <a:solidFill>
            <a:srgbClr val="2528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2528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rgbClr val="2528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5430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rgbClr val="2528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002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rgbClr val="25282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B95B0-17CB-1D45-AB92-D20424897B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Kynning</a:t>
            </a:r>
            <a:r>
              <a:rPr lang="en-GB" dirty="0"/>
              <a:t> á </a:t>
            </a:r>
            <a:r>
              <a:rPr lang="en-GB" dirty="0" err="1"/>
              <a:t>nýjum</a:t>
            </a:r>
            <a:r>
              <a:rPr lang="en-GB" dirty="0"/>
              <a:t> </a:t>
            </a:r>
            <a:r>
              <a:rPr lang="en-GB" dirty="0" err="1"/>
              <a:t>kjarasamningum</a:t>
            </a:r>
            <a:endParaRPr lang="en-I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EE96B1-BAE2-9743-81FB-97ECC4DFCB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Atkvæðagreiðsla</a:t>
            </a:r>
            <a:r>
              <a:rPr lang="en-US" dirty="0"/>
              <a:t> 14.-21. </a:t>
            </a:r>
            <a:r>
              <a:rPr lang="en-US" dirty="0" err="1"/>
              <a:t>desember</a:t>
            </a:r>
            <a:r>
              <a:rPr lang="en-US" dirty="0"/>
              <a:t> 2022</a:t>
            </a:r>
            <a:endParaRPr lang="en-IS" dirty="0"/>
          </a:p>
          <a:p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40660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70EFFB8B-314D-DB5E-A34F-CFF8537EE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2435"/>
            <a:ext cx="9953231" cy="1325563"/>
          </a:xfrm>
        </p:spPr>
        <p:txBody>
          <a:bodyPr/>
          <a:lstStyle/>
          <a:p>
            <a:r>
              <a:rPr lang="en-US" dirty="0" err="1"/>
              <a:t>Verkefni</a:t>
            </a:r>
            <a:r>
              <a:rPr lang="en-US" dirty="0"/>
              <a:t> </a:t>
            </a:r>
            <a:r>
              <a:rPr lang="en-US" dirty="0" err="1"/>
              <a:t>næstu</a:t>
            </a:r>
            <a:r>
              <a:rPr lang="en-US" dirty="0"/>
              <a:t> </a:t>
            </a:r>
            <a:r>
              <a:rPr lang="en-US" dirty="0" err="1"/>
              <a:t>mánaða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FFBC906-EA8A-1795-7D99-F866635ED9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738177" y="941676"/>
            <a:ext cx="10750319" cy="6047053"/>
          </a:xfrm>
          <a:noFill/>
        </p:spPr>
      </p:pic>
    </p:spTree>
    <p:extLst>
      <p:ext uri="{BB962C8B-B14F-4D97-AF65-F5344CB8AC3E}">
        <p14:creationId xmlns:p14="http://schemas.microsoft.com/office/powerpoint/2010/main" val="156613379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5F427-2DC8-B783-D34C-4F2B731FB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53231" cy="1325563"/>
          </a:xfrm>
        </p:spPr>
        <p:txBody>
          <a:bodyPr anchor="ctr">
            <a:normAutofit/>
          </a:bodyPr>
          <a:lstStyle/>
          <a:p>
            <a:r>
              <a:rPr lang="en-GB" dirty="0" err="1"/>
              <a:t>Aðkoma</a:t>
            </a:r>
            <a:r>
              <a:rPr lang="en-GB" dirty="0"/>
              <a:t> </a:t>
            </a:r>
            <a:r>
              <a:rPr lang="en-GB" dirty="0" err="1"/>
              <a:t>stjórnvalda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0BB8C-E3C7-DB70-F0EC-F08DBF03A8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483674" cy="4351338"/>
          </a:xfrm>
        </p:spPr>
        <p:txBody>
          <a:bodyPr>
            <a:noAutofit/>
          </a:bodyPr>
          <a:lstStyle/>
          <a:p>
            <a:r>
              <a:rPr lang="is-IS" sz="1800" dirty="0">
                <a:effectLst/>
              </a:rPr>
              <a:t>Ríkisstjórnin hefur tilkynnt um aðgerðir til að liðka fyrir gerð kjarasamninga, m.a.:</a:t>
            </a:r>
            <a:endParaRPr lang="en-GB" sz="1800" dirty="0">
              <a:effectLst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is-IS" sz="1800" dirty="0">
                <a:effectLst/>
              </a:rPr>
              <a:t>Húsnæðisbætur leigjenda hækka um 13,8% í upphafi 2023 og tekjuskerðingarmörk húsnæðisbóta hækka um 7,4%.</a:t>
            </a:r>
            <a:endParaRPr lang="en-GB" sz="1800" dirty="0">
              <a:effectLst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is-IS" sz="1800" dirty="0">
                <a:effectLst/>
              </a:rPr>
              <a:t>Almenn heimild til skattfrjálsrar nýtingar séreignarsparnaðar til kaupa á íbúðarhúsnæði til eigin nota eða ráðstöfunar inn á höfuðstól verður framlengd til ársloka 2024.</a:t>
            </a:r>
            <a:endParaRPr lang="en-GB" sz="1800" dirty="0">
              <a:effectLst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is-IS" sz="1800" dirty="0">
                <a:effectLst/>
              </a:rPr>
              <a:t>Barnabótakerfið verður einfaldað, stuðningur við barnafjölskyldur efldur og fjölskyldum sem njóta stuðnings fjölgað.</a:t>
            </a:r>
            <a:endParaRPr lang="en-GB" sz="1800" dirty="0">
              <a:effectLst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is-IS" sz="1800" dirty="0">
                <a:effectLst/>
              </a:rPr>
              <a:t>Dregið verður úr skerðingum í barnabótakerfinu, jaðarskattar af völdum barnabóta lækkaðir og skilvirkni og tímanleiki bótanna aukinn.</a:t>
            </a:r>
            <a:endParaRPr lang="en-GB" sz="1800" dirty="0">
              <a:effectLst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is-IS" sz="1800" dirty="0">
                <a:effectLst/>
              </a:rPr>
              <a:t>Veittur verður 10 m.kr. viðbótarstuðningur til að auka aðhald á neytendamarkaði.</a:t>
            </a:r>
            <a:endParaRPr lang="en-GB" sz="1800" dirty="0">
              <a:effectLst/>
            </a:endParaRP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C9CF9445-67D4-2B97-837B-22C082FE36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alphaModFix amt="50000"/>
          </a:blip>
          <a:srcRect l="23636" t="1" r="22200" b="-2"/>
          <a:stretch/>
        </p:blipFill>
        <p:spPr>
          <a:xfrm>
            <a:off x="8209577" y="1825625"/>
            <a:ext cx="3530786" cy="4351338"/>
          </a:xfrm>
          <a:noFill/>
        </p:spPr>
      </p:pic>
    </p:spTree>
    <p:extLst>
      <p:ext uri="{BB962C8B-B14F-4D97-AF65-F5344CB8AC3E}">
        <p14:creationId xmlns:p14="http://schemas.microsoft.com/office/powerpoint/2010/main" val="3304920223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5F427-2DC8-B783-D34C-4F2B731FB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53231" cy="1325563"/>
          </a:xfrm>
        </p:spPr>
        <p:txBody>
          <a:bodyPr anchor="ctr">
            <a:normAutofit/>
          </a:bodyPr>
          <a:lstStyle/>
          <a:p>
            <a:r>
              <a:rPr lang="en-GB" dirty="0" err="1"/>
              <a:t>Kosið</a:t>
            </a:r>
            <a:r>
              <a:rPr lang="en-GB" dirty="0"/>
              <a:t> um </a:t>
            </a:r>
            <a:r>
              <a:rPr lang="en-GB" dirty="0" err="1"/>
              <a:t>nýja</a:t>
            </a:r>
            <a:r>
              <a:rPr lang="en-GB" dirty="0"/>
              <a:t> </a:t>
            </a:r>
            <a:r>
              <a:rPr lang="en-GB" dirty="0" err="1"/>
              <a:t>kjarasamninga</a:t>
            </a:r>
            <a:endParaRPr lang="en-GB" dirty="0"/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3454E8B1-6C96-059C-B206-76C2D35F08E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995323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520961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D7B60-C57B-B849-B4F6-DEF236663A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S" dirty="0"/>
              <a:t>Takk fyrir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D342AC-AF89-4943-BFAB-F7A835191D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9737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A1F0B-5CE0-47AC-AFB1-D2D6C37B6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53231" cy="1325563"/>
          </a:xfrm>
        </p:spPr>
        <p:txBody>
          <a:bodyPr anchor="ctr">
            <a:normAutofit/>
          </a:bodyPr>
          <a:lstStyle/>
          <a:p>
            <a:r>
              <a:rPr lang="en-GB" dirty="0" err="1"/>
              <a:t>Kjarasamningar</a:t>
            </a:r>
            <a:r>
              <a:rPr lang="en-GB" dirty="0"/>
              <a:t>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92223-D964-4CF5-9C2C-57263A352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1940506"/>
            <a:ext cx="4851400" cy="4917493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is-IS" dirty="0"/>
              <a:t>LÍV</a:t>
            </a:r>
            <a:r>
              <a:rPr lang="is-IS" dirty="0">
                <a:effectLst/>
              </a:rPr>
              <a:t> hefur undirritað nýja kjarasamninga við Samtök atvinnulífsins og Félag atvinnurekenda. </a:t>
            </a:r>
            <a:endParaRPr lang="en-GB" dirty="0">
              <a:effectLst/>
            </a:endParaRPr>
          </a:p>
          <a:p>
            <a:pPr>
              <a:spcAft>
                <a:spcPts val="800"/>
              </a:spcAft>
            </a:pPr>
            <a:r>
              <a:rPr lang="is-IS" dirty="0">
                <a:effectLst/>
              </a:rPr>
              <a:t>Gildistími samninganna er frá 1. nóvember 2022 til 31. janúar 2024 – þeir taka við af Lífskjarasamningnum.</a:t>
            </a:r>
            <a:endParaRPr lang="en-GB" dirty="0">
              <a:effectLst/>
            </a:endParaRPr>
          </a:p>
          <a:p>
            <a:pPr>
              <a:spcAft>
                <a:spcPts val="800"/>
              </a:spcAft>
            </a:pPr>
            <a:r>
              <a:rPr lang="is-IS" dirty="0"/>
              <a:t>A</a:t>
            </a:r>
            <a:r>
              <a:rPr lang="is-IS" dirty="0">
                <a:effectLst/>
              </a:rPr>
              <a:t>llar launahækkanir gilda frá og með 1. nóvember og koma launahækkanir fyrir nóvembermánuð til greiðslu um áramótin.</a:t>
            </a:r>
          </a:p>
          <a:p>
            <a:pPr>
              <a:spcAft>
                <a:spcPts val="800"/>
              </a:spcAft>
            </a:pPr>
            <a:r>
              <a:rPr lang="is-I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Þegar litið er til alls félagsfólks </a:t>
            </a:r>
            <a:r>
              <a:rPr lang="is-IS" dirty="0">
                <a:ea typeface="Calibri" panose="020F0502020204030204" pitchFamily="34" charset="0"/>
                <a:cs typeface="Times New Roman" panose="02020603050405020304" pitchFamily="18" charset="0"/>
              </a:rPr>
              <a:t>LÍV</a:t>
            </a:r>
            <a:r>
              <a:rPr lang="is-I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er meðalhækkun launa samkvæmt samningunum 7,42%.</a:t>
            </a:r>
            <a:endParaRPr lang="en-GB" dirty="0">
              <a:effectLst/>
            </a:endParaRPr>
          </a:p>
          <a:p>
            <a:endParaRPr lang="en-GB" dirty="0"/>
          </a:p>
        </p:txBody>
      </p:sp>
      <p:pic>
        <p:nvPicPr>
          <p:cNvPr id="7" name="Picture 6" descr="A person holding a pen&#10;&#10;Description automatically generated with medium confidence">
            <a:extLst>
              <a:ext uri="{FF2B5EF4-FFF2-40B4-BE49-F238E27FC236}">
                <a16:creationId xmlns:a16="http://schemas.microsoft.com/office/drawing/2014/main" id="{007A8B90-D063-3349-589D-BD91C2A1E2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52" r="4649" b="-1"/>
          <a:stretch/>
        </p:blipFill>
        <p:spPr>
          <a:xfrm>
            <a:off x="5895754" y="1940507"/>
            <a:ext cx="4917558" cy="42491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920697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902F1-3F67-ADF9-D72F-B48A16955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53231" cy="1325563"/>
          </a:xfrm>
        </p:spPr>
        <p:txBody>
          <a:bodyPr anchor="ctr">
            <a:normAutofit/>
          </a:bodyPr>
          <a:lstStyle/>
          <a:p>
            <a:r>
              <a:rPr lang="en-GB" dirty="0" err="1"/>
              <a:t>Markmið</a:t>
            </a:r>
            <a:r>
              <a:rPr lang="en-GB" dirty="0"/>
              <a:t> </a:t>
            </a:r>
            <a:r>
              <a:rPr lang="en-GB" dirty="0" err="1"/>
              <a:t>samninganna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5596A-54CD-D7B1-1C2A-FF5AD60F8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1940507"/>
            <a:ext cx="4851400" cy="4125756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is-IS" dirty="0">
                <a:effectLst/>
              </a:rPr>
              <a:t>Markmið samninganna er ...</a:t>
            </a:r>
            <a:endParaRPr lang="en-GB" dirty="0">
              <a:effectLst/>
            </a:endParaRPr>
          </a:p>
          <a:p>
            <a:pPr marL="457200">
              <a:spcAft>
                <a:spcPts val="800"/>
              </a:spcAft>
            </a:pPr>
            <a:r>
              <a:rPr lang="is-IS" dirty="0">
                <a:effectLst/>
              </a:rPr>
              <a:t>að styðja við kaupmátt launa,</a:t>
            </a:r>
            <a:endParaRPr lang="en-GB" dirty="0">
              <a:effectLst/>
            </a:endParaRPr>
          </a:p>
          <a:p>
            <a:pPr marL="457200">
              <a:spcAft>
                <a:spcPts val="800"/>
              </a:spcAft>
            </a:pPr>
            <a:r>
              <a:rPr lang="is-IS" dirty="0">
                <a:effectLst/>
              </a:rPr>
              <a:t>að ná niður verðbólgu og stuðla að lækkun vaxta,</a:t>
            </a:r>
            <a:endParaRPr lang="en-GB" dirty="0">
              <a:effectLst/>
            </a:endParaRPr>
          </a:p>
          <a:p>
            <a:pPr marL="457200">
              <a:spcAft>
                <a:spcPts val="800"/>
              </a:spcAft>
            </a:pPr>
            <a:r>
              <a:rPr lang="is-IS" dirty="0">
                <a:effectLst/>
              </a:rPr>
              <a:t>að veita heimilum og fyrirtækjum fyrirsjáanleika,</a:t>
            </a:r>
            <a:endParaRPr lang="en-GB" dirty="0">
              <a:effectLst/>
            </a:endParaRPr>
          </a:p>
          <a:p>
            <a:pPr marL="457200">
              <a:spcAft>
                <a:spcPts val="800"/>
              </a:spcAft>
            </a:pPr>
            <a:r>
              <a:rPr lang="is-IS" dirty="0">
                <a:effectLst/>
              </a:rPr>
              <a:t>að auka upplýsingagjöf til heimila um þróun verðlags,</a:t>
            </a:r>
          </a:p>
          <a:p>
            <a:pPr marL="457200">
              <a:spcAft>
                <a:spcPts val="800"/>
              </a:spcAft>
            </a:pPr>
            <a:r>
              <a:rPr lang="nn-NO" dirty="0">
                <a:effectLst/>
              </a:rPr>
              <a:t>að skapa forsendur fyrir langtímasamningi.</a:t>
            </a:r>
            <a:endParaRPr lang="en-GB" dirty="0">
              <a:effectLst/>
            </a:endParaRPr>
          </a:p>
          <a:p>
            <a:endParaRPr lang="en-GB" dirty="0"/>
          </a:p>
        </p:txBody>
      </p:sp>
      <p:pic>
        <p:nvPicPr>
          <p:cNvPr id="7" name="Picture Placeholder 6" descr="A picture containing text, brick&#10;&#10;Description automatically generated">
            <a:extLst>
              <a:ext uri="{FF2B5EF4-FFF2-40B4-BE49-F238E27FC236}">
                <a16:creationId xmlns:a16="http://schemas.microsoft.com/office/drawing/2014/main" id="{39099B3A-69F7-4F8C-EA8E-E03DA40DE66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>
            <a:alphaModFix amt="50000"/>
          </a:blip>
          <a:srcRect l="22751" r="-3" b="-3"/>
          <a:stretch/>
        </p:blipFill>
        <p:spPr>
          <a:xfrm>
            <a:off x="5895754" y="1940507"/>
            <a:ext cx="4917558" cy="4249156"/>
          </a:xfrm>
          <a:noFill/>
        </p:spPr>
      </p:pic>
    </p:spTree>
    <p:extLst>
      <p:ext uri="{BB962C8B-B14F-4D97-AF65-F5344CB8AC3E}">
        <p14:creationId xmlns:p14="http://schemas.microsoft.com/office/powerpoint/2010/main" val="149809822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E473B89-1681-AA0C-A32C-E59AE274D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933"/>
            <a:ext cx="9953231" cy="1325563"/>
          </a:xfrm>
        </p:spPr>
        <p:txBody>
          <a:bodyPr/>
          <a:lstStyle/>
          <a:p>
            <a:r>
              <a:rPr lang="nn-NO" dirty="0"/>
              <a:t>Launataxtar hækka um 36 – 52 þúsund</a:t>
            </a:r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8EB0828-0F1A-07DD-8EAE-9EDB254416D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44199" y="1926049"/>
          <a:ext cx="10810488" cy="4011112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152400" dist="317500" dir="5400000" sx="90000" sy="-19000" rotWithShape="0">
                    <a:prstClr val="black">
                      <a:alpha val="15000"/>
                    </a:prstClr>
                  </a:outerShdw>
                </a:effectLst>
                <a:tableStyleId>{5C22544A-7EE6-4342-B048-85BDC9FD1C3A}</a:tableStyleId>
              </a:tblPr>
              <a:tblGrid>
                <a:gridCol w="1801748">
                  <a:extLst>
                    <a:ext uri="{9D8B030D-6E8A-4147-A177-3AD203B41FA5}">
                      <a16:colId xmlns:a16="http://schemas.microsoft.com/office/drawing/2014/main" val="3080136687"/>
                    </a:ext>
                  </a:extLst>
                </a:gridCol>
                <a:gridCol w="1801748">
                  <a:extLst>
                    <a:ext uri="{9D8B030D-6E8A-4147-A177-3AD203B41FA5}">
                      <a16:colId xmlns:a16="http://schemas.microsoft.com/office/drawing/2014/main" val="3967126187"/>
                    </a:ext>
                  </a:extLst>
                </a:gridCol>
                <a:gridCol w="1801748">
                  <a:extLst>
                    <a:ext uri="{9D8B030D-6E8A-4147-A177-3AD203B41FA5}">
                      <a16:colId xmlns:a16="http://schemas.microsoft.com/office/drawing/2014/main" val="3787988826"/>
                    </a:ext>
                  </a:extLst>
                </a:gridCol>
                <a:gridCol w="1801748">
                  <a:extLst>
                    <a:ext uri="{9D8B030D-6E8A-4147-A177-3AD203B41FA5}">
                      <a16:colId xmlns:a16="http://schemas.microsoft.com/office/drawing/2014/main" val="476332221"/>
                    </a:ext>
                  </a:extLst>
                </a:gridCol>
                <a:gridCol w="1801748">
                  <a:extLst>
                    <a:ext uri="{9D8B030D-6E8A-4147-A177-3AD203B41FA5}">
                      <a16:colId xmlns:a16="http://schemas.microsoft.com/office/drawing/2014/main" val="3185833418"/>
                    </a:ext>
                  </a:extLst>
                </a:gridCol>
                <a:gridCol w="1801748">
                  <a:extLst>
                    <a:ext uri="{9D8B030D-6E8A-4147-A177-3AD203B41FA5}">
                      <a16:colId xmlns:a16="http://schemas.microsoft.com/office/drawing/2014/main" val="2470359073"/>
                    </a:ext>
                  </a:extLst>
                </a:gridCol>
              </a:tblGrid>
              <a:tr h="573016">
                <a:tc>
                  <a:txBody>
                    <a:bodyPr/>
                    <a:lstStyle/>
                    <a:p>
                      <a:endParaRPr lang="en-GB" sz="2100" dirty="0"/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r>
                        <a:rPr lang="en-GB" sz="2100" dirty="0" err="1"/>
                        <a:t>Byrjunarlaun</a:t>
                      </a:r>
                      <a:endParaRPr lang="en-GB" sz="2100" dirty="0"/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r>
                        <a:rPr lang="en-GB" sz="2100" dirty="0" err="1"/>
                        <a:t>Eftir</a:t>
                      </a:r>
                      <a:r>
                        <a:rPr lang="en-GB" sz="2100" dirty="0"/>
                        <a:t> 6. </a:t>
                      </a:r>
                      <a:r>
                        <a:rPr lang="en-GB" sz="2100" dirty="0" err="1"/>
                        <a:t>mán</a:t>
                      </a:r>
                      <a:r>
                        <a:rPr lang="en-GB" sz="2100" dirty="0"/>
                        <a:t>.</a:t>
                      </a:r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r>
                        <a:rPr lang="en-GB" sz="2100" dirty="0" err="1"/>
                        <a:t>Eftir</a:t>
                      </a:r>
                      <a:r>
                        <a:rPr lang="en-GB" sz="2100" dirty="0"/>
                        <a:t> 1 </a:t>
                      </a:r>
                      <a:r>
                        <a:rPr lang="en-GB" sz="2100" dirty="0" err="1"/>
                        <a:t>ár</a:t>
                      </a:r>
                      <a:endParaRPr lang="en-GB" sz="2100" dirty="0"/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r>
                        <a:rPr lang="en-GB" sz="2100" dirty="0" err="1"/>
                        <a:t>Eftir</a:t>
                      </a:r>
                      <a:r>
                        <a:rPr lang="en-GB" sz="2100" dirty="0"/>
                        <a:t> 2 </a:t>
                      </a:r>
                      <a:r>
                        <a:rPr lang="en-GB" sz="2100" dirty="0" err="1"/>
                        <a:t>og</a:t>
                      </a:r>
                      <a:r>
                        <a:rPr lang="en-GB" sz="2100" dirty="0"/>
                        <a:t> 3 </a:t>
                      </a:r>
                      <a:r>
                        <a:rPr lang="en-GB" sz="2100" dirty="0" err="1"/>
                        <a:t>ár</a:t>
                      </a:r>
                      <a:endParaRPr lang="en-GB" sz="2100" dirty="0"/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r>
                        <a:rPr lang="en-GB" sz="2100" dirty="0" err="1"/>
                        <a:t>Eftir</a:t>
                      </a:r>
                      <a:r>
                        <a:rPr lang="en-GB" sz="2100" dirty="0"/>
                        <a:t> 5 </a:t>
                      </a:r>
                      <a:r>
                        <a:rPr lang="en-GB" sz="2100" dirty="0" err="1"/>
                        <a:t>ár</a:t>
                      </a:r>
                      <a:endParaRPr lang="en-GB" sz="2100" dirty="0"/>
                    </a:p>
                  </a:txBody>
                  <a:tcPr marL="108183" marR="108183" marT="54092" marB="54092" anchor="ctr"/>
                </a:tc>
                <a:extLst>
                  <a:ext uri="{0D108BD9-81ED-4DB2-BD59-A6C34878D82A}">
                    <a16:rowId xmlns:a16="http://schemas.microsoft.com/office/drawing/2014/main" val="1378285972"/>
                  </a:ext>
                </a:extLst>
              </a:tr>
              <a:tr h="573016">
                <a:tc>
                  <a:txBody>
                    <a:bodyPr/>
                    <a:lstStyle/>
                    <a:p>
                      <a:r>
                        <a:rPr lang="en-GB" sz="2100" dirty="0" err="1"/>
                        <a:t>Afgreiðsla</a:t>
                      </a:r>
                      <a:endParaRPr lang="en-GB" sz="2100" dirty="0"/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36.015</a:t>
                      </a:r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39.208</a:t>
                      </a:r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38.824</a:t>
                      </a:r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42.541</a:t>
                      </a:r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49.889</a:t>
                      </a:r>
                    </a:p>
                  </a:txBody>
                  <a:tcPr marL="108183" marR="108183" marT="54092" marB="54092" anchor="ctr"/>
                </a:tc>
                <a:extLst>
                  <a:ext uri="{0D108BD9-81ED-4DB2-BD59-A6C34878D82A}">
                    <a16:rowId xmlns:a16="http://schemas.microsoft.com/office/drawing/2014/main" val="1979914958"/>
                  </a:ext>
                </a:extLst>
              </a:tr>
              <a:tr h="573016">
                <a:tc>
                  <a:txBody>
                    <a:bodyPr/>
                    <a:lstStyle/>
                    <a:p>
                      <a:r>
                        <a:rPr lang="en-GB" sz="2100" dirty="0" err="1"/>
                        <a:t>Sérþjálfaðir</a:t>
                      </a:r>
                      <a:endParaRPr lang="en-GB" sz="2100" dirty="0"/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36.523</a:t>
                      </a:r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40.193</a:t>
                      </a:r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40.403</a:t>
                      </a:r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43.212</a:t>
                      </a:r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51.823</a:t>
                      </a:r>
                    </a:p>
                  </a:txBody>
                  <a:tcPr marL="108183" marR="108183" marT="54092" marB="54092" anchor="ctr"/>
                </a:tc>
                <a:extLst>
                  <a:ext uri="{0D108BD9-81ED-4DB2-BD59-A6C34878D82A}">
                    <a16:rowId xmlns:a16="http://schemas.microsoft.com/office/drawing/2014/main" val="1333964708"/>
                  </a:ext>
                </a:extLst>
              </a:tr>
              <a:tr h="573016">
                <a:tc>
                  <a:txBody>
                    <a:bodyPr/>
                    <a:lstStyle/>
                    <a:p>
                      <a:r>
                        <a:rPr lang="en-GB" sz="2100" dirty="0" err="1"/>
                        <a:t>Skrifstofa</a:t>
                      </a:r>
                      <a:endParaRPr lang="en-GB" sz="2100" dirty="0"/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40.115</a:t>
                      </a:r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100" dirty="0"/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100" dirty="0"/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52.139</a:t>
                      </a:r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100" dirty="0"/>
                    </a:p>
                  </a:txBody>
                  <a:tcPr marL="108183" marR="108183" marT="54092" marB="54092" anchor="ctr"/>
                </a:tc>
                <a:extLst>
                  <a:ext uri="{0D108BD9-81ED-4DB2-BD59-A6C34878D82A}">
                    <a16:rowId xmlns:a16="http://schemas.microsoft.com/office/drawing/2014/main" val="358718001"/>
                  </a:ext>
                </a:extLst>
              </a:tr>
              <a:tr h="573016">
                <a:tc>
                  <a:txBody>
                    <a:bodyPr/>
                    <a:lstStyle/>
                    <a:p>
                      <a:r>
                        <a:rPr lang="en-GB" sz="2100" dirty="0" err="1"/>
                        <a:t>Lyfjatæknar</a:t>
                      </a:r>
                      <a:endParaRPr lang="en-GB" sz="2100" dirty="0"/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39.574</a:t>
                      </a:r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41.534</a:t>
                      </a:r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100" dirty="0"/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43.789</a:t>
                      </a:r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51.823</a:t>
                      </a:r>
                    </a:p>
                  </a:txBody>
                  <a:tcPr marL="108183" marR="108183" marT="54092" marB="54092" anchor="ctr"/>
                </a:tc>
                <a:extLst>
                  <a:ext uri="{0D108BD9-81ED-4DB2-BD59-A6C34878D82A}">
                    <a16:rowId xmlns:a16="http://schemas.microsoft.com/office/drawing/2014/main" val="1020658387"/>
                  </a:ext>
                </a:extLst>
              </a:tr>
              <a:tr h="573016">
                <a:tc>
                  <a:txBody>
                    <a:bodyPr/>
                    <a:lstStyle/>
                    <a:p>
                      <a:r>
                        <a:rPr lang="en-GB" sz="2100" dirty="0" err="1"/>
                        <a:t>Afþreying</a:t>
                      </a:r>
                      <a:endParaRPr lang="en-GB" sz="2100" dirty="0"/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38.889</a:t>
                      </a:r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41.176</a:t>
                      </a:r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41.648</a:t>
                      </a:r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43.432</a:t>
                      </a:r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52.139</a:t>
                      </a:r>
                    </a:p>
                  </a:txBody>
                  <a:tcPr marL="108183" marR="108183" marT="54092" marB="54092" anchor="ctr"/>
                </a:tc>
                <a:extLst>
                  <a:ext uri="{0D108BD9-81ED-4DB2-BD59-A6C34878D82A}">
                    <a16:rowId xmlns:a16="http://schemas.microsoft.com/office/drawing/2014/main" val="4286912589"/>
                  </a:ext>
                </a:extLst>
              </a:tr>
              <a:tr h="573016">
                <a:tc>
                  <a:txBody>
                    <a:bodyPr/>
                    <a:lstStyle/>
                    <a:p>
                      <a:r>
                        <a:rPr lang="en-GB" sz="2100" dirty="0" err="1"/>
                        <a:t>Gestamóttaka</a:t>
                      </a:r>
                      <a:endParaRPr lang="en-GB" sz="2100" dirty="0"/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38.889</a:t>
                      </a:r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41.176</a:t>
                      </a:r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41.648</a:t>
                      </a:r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43.432</a:t>
                      </a:r>
                    </a:p>
                  </a:txBody>
                  <a:tcPr marL="108183" marR="108183" marT="54092" marB="5409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52.139</a:t>
                      </a:r>
                    </a:p>
                  </a:txBody>
                  <a:tcPr marL="108183" marR="108183" marT="54092" marB="54092" anchor="ctr"/>
                </a:tc>
                <a:extLst>
                  <a:ext uri="{0D108BD9-81ED-4DB2-BD59-A6C34878D82A}">
                    <a16:rowId xmlns:a16="http://schemas.microsoft.com/office/drawing/2014/main" val="1410649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44387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E473B89-1681-AA0C-A32C-E59AE274D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184"/>
            <a:ext cx="9953231" cy="1325563"/>
          </a:xfrm>
        </p:spPr>
        <p:txBody>
          <a:bodyPr/>
          <a:lstStyle/>
          <a:p>
            <a:r>
              <a:rPr lang="nn-NO" dirty="0"/>
              <a:t>Nýir launataxtar frá 1. nóvember 2022</a:t>
            </a:r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8EB0828-0F1A-07DD-8EAE-9EDB254416D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24148" y="1898508"/>
          <a:ext cx="10804032" cy="4000017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152400" dist="317500" dir="5400000" sx="90000" sy="-19000" rotWithShape="0">
                    <a:prstClr val="black">
                      <a:alpha val="15000"/>
                    </a:prstClr>
                  </a:outerShdw>
                </a:effectLst>
                <a:tableStyleId>{5C22544A-7EE6-4342-B048-85BDC9FD1C3A}</a:tableStyleId>
              </a:tblPr>
              <a:tblGrid>
                <a:gridCol w="1800672">
                  <a:extLst>
                    <a:ext uri="{9D8B030D-6E8A-4147-A177-3AD203B41FA5}">
                      <a16:colId xmlns:a16="http://schemas.microsoft.com/office/drawing/2014/main" val="3080136687"/>
                    </a:ext>
                  </a:extLst>
                </a:gridCol>
                <a:gridCol w="1800672">
                  <a:extLst>
                    <a:ext uri="{9D8B030D-6E8A-4147-A177-3AD203B41FA5}">
                      <a16:colId xmlns:a16="http://schemas.microsoft.com/office/drawing/2014/main" val="3967126187"/>
                    </a:ext>
                  </a:extLst>
                </a:gridCol>
                <a:gridCol w="1800672">
                  <a:extLst>
                    <a:ext uri="{9D8B030D-6E8A-4147-A177-3AD203B41FA5}">
                      <a16:colId xmlns:a16="http://schemas.microsoft.com/office/drawing/2014/main" val="3787988826"/>
                    </a:ext>
                  </a:extLst>
                </a:gridCol>
                <a:gridCol w="1800672">
                  <a:extLst>
                    <a:ext uri="{9D8B030D-6E8A-4147-A177-3AD203B41FA5}">
                      <a16:colId xmlns:a16="http://schemas.microsoft.com/office/drawing/2014/main" val="476332221"/>
                    </a:ext>
                  </a:extLst>
                </a:gridCol>
                <a:gridCol w="1800672">
                  <a:extLst>
                    <a:ext uri="{9D8B030D-6E8A-4147-A177-3AD203B41FA5}">
                      <a16:colId xmlns:a16="http://schemas.microsoft.com/office/drawing/2014/main" val="3185833418"/>
                    </a:ext>
                  </a:extLst>
                </a:gridCol>
                <a:gridCol w="1800672">
                  <a:extLst>
                    <a:ext uri="{9D8B030D-6E8A-4147-A177-3AD203B41FA5}">
                      <a16:colId xmlns:a16="http://schemas.microsoft.com/office/drawing/2014/main" val="2470359073"/>
                    </a:ext>
                  </a:extLst>
                </a:gridCol>
              </a:tblGrid>
              <a:tr h="571431">
                <a:tc>
                  <a:txBody>
                    <a:bodyPr/>
                    <a:lstStyle/>
                    <a:p>
                      <a:endParaRPr lang="en-GB" sz="2100" dirty="0"/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r>
                        <a:rPr lang="en-GB" sz="2100" dirty="0" err="1"/>
                        <a:t>Byrjunarlaun</a:t>
                      </a:r>
                      <a:endParaRPr lang="en-GB" sz="2100" dirty="0"/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r>
                        <a:rPr lang="en-GB" sz="2100" dirty="0" err="1"/>
                        <a:t>Eftir</a:t>
                      </a:r>
                      <a:r>
                        <a:rPr lang="en-GB" sz="2100" dirty="0"/>
                        <a:t> 6. </a:t>
                      </a:r>
                      <a:r>
                        <a:rPr lang="en-GB" sz="2100" dirty="0" err="1"/>
                        <a:t>mán</a:t>
                      </a:r>
                      <a:r>
                        <a:rPr lang="en-GB" sz="2100" dirty="0"/>
                        <a:t>.</a:t>
                      </a:r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r>
                        <a:rPr lang="en-GB" sz="2100" dirty="0" err="1"/>
                        <a:t>Eftir</a:t>
                      </a:r>
                      <a:r>
                        <a:rPr lang="en-GB" sz="2100" dirty="0"/>
                        <a:t> 1 </a:t>
                      </a:r>
                      <a:r>
                        <a:rPr lang="en-GB" sz="2100" dirty="0" err="1"/>
                        <a:t>ár</a:t>
                      </a:r>
                      <a:endParaRPr lang="en-GB" sz="2100" dirty="0"/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r>
                        <a:rPr lang="en-GB" sz="2100" dirty="0" err="1"/>
                        <a:t>Eftir</a:t>
                      </a:r>
                      <a:r>
                        <a:rPr lang="en-GB" sz="2100" dirty="0"/>
                        <a:t> 2 </a:t>
                      </a:r>
                      <a:r>
                        <a:rPr lang="en-GB" sz="2100" dirty="0" err="1"/>
                        <a:t>og</a:t>
                      </a:r>
                      <a:r>
                        <a:rPr lang="en-GB" sz="2100" dirty="0"/>
                        <a:t> 3 </a:t>
                      </a:r>
                      <a:r>
                        <a:rPr lang="en-GB" sz="2100" dirty="0" err="1"/>
                        <a:t>ár</a:t>
                      </a:r>
                      <a:endParaRPr lang="en-GB" sz="2100" dirty="0"/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r>
                        <a:rPr lang="en-GB" sz="2100" dirty="0" err="1"/>
                        <a:t>Eftir</a:t>
                      </a:r>
                      <a:r>
                        <a:rPr lang="en-GB" sz="2100" dirty="0"/>
                        <a:t> 5 </a:t>
                      </a:r>
                      <a:r>
                        <a:rPr lang="en-GB" sz="2100" dirty="0" err="1"/>
                        <a:t>ár</a:t>
                      </a:r>
                      <a:endParaRPr lang="en-GB" sz="2100" dirty="0"/>
                    </a:p>
                  </a:txBody>
                  <a:tcPr marL="107884" marR="107884" marT="53942" marB="53942" anchor="ctr"/>
                </a:tc>
                <a:extLst>
                  <a:ext uri="{0D108BD9-81ED-4DB2-BD59-A6C34878D82A}">
                    <a16:rowId xmlns:a16="http://schemas.microsoft.com/office/drawing/2014/main" val="1378285972"/>
                  </a:ext>
                </a:extLst>
              </a:tr>
              <a:tr h="571431">
                <a:tc>
                  <a:txBody>
                    <a:bodyPr/>
                    <a:lstStyle/>
                    <a:p>
                      <a:r>
                        <a:rPr lang="en-GB" sz="2100" dirty="0" err="1"/>
                        <a:t>Afgreiðsla</a:t>
                      </a:r>
                      <a:endParaRPr lang="en-GB" sz="2100" dirty="0"/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406.923</a:t>
                      </a:r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416.205</a:t>
                      </a:r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418.114</a:t>
                      </a:r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429.833</a:t>
                      </a:r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441.919</a:t>
                      </a:r>
                    </a:p>
                  </a:txBody>
                  <a:tcPr marL="107884" marR="107884" marT="53942" marB="53942" anchor="ctr"/>
                </a:tc>
                <a:extLst>
                  <a:ext uri="{0D108BD9-81ED-4DB2-BD59-A6C34878D82A}">
                    <a16:rowId xmlns:a16="http://schemas.microsoft.com/office/drawing/2014/main" val="1979914958"/>
                  </a:ext>
                </a:extLst>
              </a:tr>
              <a:tr h="571431">
                <a:tc>
                  <a:txBody>
                    <a:bodyPr/>
                    <a:lstStyle/>
                    <a:p>
                      <a:r>
                        <a:rPr lang="en-GB" sz="2100" dirty="0" err="1"/>
                        <a:t>Sérþjálfaðir</a:t>
                      </a:r>
                      <a:endParaRPr lang="en-GB" sz="2100" dirty="0"/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412.712</a:t>
                      </a:r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423.345</a:t>
                      </a:r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425.198</a:t>
                      </a:r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437.127</a:t>
                      </a:r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450.587</a:t>
                      </a:r>
                    </a:p>
                  </a:txBody>
                  <a:tcPr marL="107884" marR="107884" marT="53942" marB="53942" anchor="ctr"/>
                </a:tc>
                <a:extLst>
                  <a:ext uri="{0D108BD9-81ED-4DB2-BD59-A6C34878D82A}">
                    <a16:rowId xmlns:a16="http://schemas.microsoft.com/office/drawing/2014/main" val="1333964708"/>
                  </a:ext>
                </a:extLst>
              </a:tr>
              <a:tr h="571431">
                <a:tc>
                  <a:txBody>
                    <a:bodyPr/>
                    <a:lstStyle/>
                    <a:p>
                      <a:r>
                        <a:rPr lang="en-GB" sz="2100" dirty="0" err="1"/>
                        <a:t>Skrifstofa</a:t>
                      </a:r>
                      <a:endParaRPr lang="en-GB" sz="2100" dirty="0"/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441.145</a:t>
                      </a:r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100" dirty="0"/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100" dirty="0"/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457.828</a:t>
                      </a:r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100"/>
                    </a:p>
                  </a:txBody>
                  <a:tcPr marL="107884" marR="107884" marT="53942" marB="53942" anchor="ctr"/>
                </a:tc>
                <a:extLst>
                  <a:ext uri="{0D108BD9-81ED-4DB2-BD59-A6C34878D82A}">
                    <a16:rowId xmlns:a16="http://schemas.microsoft.com/office/drawing/2014/main" val="358718001"/>
                  </a:ext>
                </a:extLst>
              </a:tr>
              <a:tr h="571431">
                <a:tc>
                  <a:txBody>
                    <a:bodyPr/>
                    <a:lstStyle/>
                    <a:p>
                      <a:r>
                        <a:rPr lang="en-GB" sz="2100" dirty="0" err="1"/>
                        <a:t>Lyfjatæknar</a:t>
                      </a:r>
                      <a:endParaRPr lang="en-GB" sz="2100" dirty="0"/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433.736</a:t>
                      </a:r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437.478</a:t>
                      </a:r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100" dirty="0"/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445.521</a:t>
                      </a:r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461.732</a:t>
                      </a:r>
                    </a:p>
                  </a:txBody>
                  <a:tcPr marL="107884" marR="107884" marT="53942" marB="53942" anchor="ctr"/>
                </a:tc>
                <a:extLst>
                  <a:ext uri="{0D108BD9-81ED-4DB2-BD59-A6C34878D82A}">
                    <a16:rowId xmlns:a16="http://schemas.microsoft.com/office/drawing/2014/main" val="1020658387"/>
                  </a:ext>
                </a:extLst>
              </a:tr>
              <a:tr h="571431">
                <a:tc>
                  <a:txBody>
                    <a:bodyPr/>
                    <a:lstStyle/>
                    <a:p>
                      <a:r>
                        <a:rPr lang="en-GB" sz="2100" dirty="0" err="1"/>
                        <a:t>Afþreying</a:t>
                      </a:r>
                      <a:endParaRPr lang="en-GB" sz="2100" dirty="0"/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425.848</a:t>
                      </a:r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432.583</a:t>
                      </a:r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438.297</a:t>
                      </a:r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444.462</a:t>
                      </a:r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457.828</a:t>
                      </a:r>
                    </a:p>
                  </a:txBody>
                  <a:tcPr marL="107884" marR="107884" marT="53942" marB="53942" anchor="ctr"/>
                </a:tc>
                <a:extLst>
                  <a:ext uri="{0D108BD9-81ED-4DB2-BD59-A6C34878D82A}">
                    <a16:rowId xmlns:a16="http://schemas.microsoft.com/office/drawing/2014/main" val="4286912589"/>
                  </a:ext>
                </a:extLst>
              </a:tr>
              <a:tr h="571431">
                <a:tc>
                  <a:txBody>
                    <a:bodyPr/>
                    <a:lstStyle/>
                    <a:p>
                      <a:r>
                        <a:rPr lang="en-GB" sz="2100" dirty="0" err="1"/>
                        <a:t>Gestamóttaka</a:t>
                      </a:r>
                      <a:endParaRPr lang="en-GB" sz="2100" dirty="0"/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425.848</a:t>
                      </a:r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432.583</a:t>
                      </a:r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438.297</a:t>
                      </a:r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444.462</a:t>
                      </a:r>
                    </a:p>
                  </a:txBody>
                  <a:tcPr marL="107884" marR="107884" marT="53942" marB="5394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dirty="0"/>
                        <a:t>457.828</a:t>
                      </a:r>
                    </a:p>
                  </a:txBody>
                  <a:tcPr marL="107884" marR="107884" marT="53942" marB="53942" anchor="ctr"/>
                </a:tc>
                <a:extLst>
                  <a:ext uri="{0D108BD9-81ED-4DB2-BD59-A6C34878D82A}">
                    <a16:rowId xmlns:a16="http://schemas.microsoft.com/office/drawing/2014/main" val="1410649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620141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FF55E-D2A5-249D-1059-3219F1E11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24752" cy="1325563"/>
          </a:xfrm>
        </p:spPr>
        <p:txBody>
          <a:bodyPr anchor="ctr">
            <a:normAutofit/>
          </a:bodyPr>
          <a:lstStyle/>
          <a:p>
            <a:r>
              <a:rPr lang="en-GB" sz="3600" dirty="0" err="1"/>
              <a:t>Almenn</a:t>
            </a:r>
            <a:r>
              <a:rPr lang="en-GB" sz="3600" dirty="0"/>
              <a:t> </a:t>
            </a:r>
            <a:r>
              <a:rPr lang="en-GB" sz="3600" dirty="0" err="1"/>
              <a:t>launahækkun</a:t>
            </a:r>
            <a:r>
              <a:rPr lang="en-GB" sz="3600" dirty="0"/>
              <a:t> </a:t>
            </a:r>
            <a:r>
              <a:rPr lang="en-GB" sz="3600" dirty="0" err="1"/>
              <a:t>frá</a:t>
            </a:r>
            <a:r>
              <a:rPr lang="en-GB" sz="3600" dirty="0"/>
              <a:t> 1. </a:t>
            </a:r>
            <a:r>
              <a:rPr lang="en-GB" sz="3600" dirty="0" err="1"/>
              <a:t>nóvember</a:t>
            </a:r>
            <a:r>
              <a:rPr lang="en-GB" sz="3600" dirty="0"/>
              <a:t> 2022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2290F1F-3D50-711C-7171-28513E917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839394"/>
            <a:ext cx="2666998" cy="280344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Laun þeirra sem ekki eru á töxtum hækka um 6,75% frá 1. nóvember 2022, þó að hámarki 66 þúsund krónur. Laun umfram 975 þúsund á mánuði fá að hámarki 66 þúsund króna hækkun.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s-I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Hagvaxtarauka verður flýtt og hann felldur inn í launahækkanir.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1A823F6E-DE9A-5715-E2DC-BFB5F2367112}"/>
              </a:ext>
            </a:extLst>
          </p:cNvPr>
          <p:cNvSpPr txBox="1">
            <a:spLocks/>
          </p:cNvSpPr>
          <p:nvPr/>
        </p:nvSpPr>
        <p:spPr>
          <a:xfrm>
            <a:off x="6650480" y="1839394"/>
            <a:ext cx="2066356" cy="33269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Myriad Pro" panose="020B0503030403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Hækkun</a:t>
            </a:r>
            <a:r>
              <a:rPr lang="en-GB" b="1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í </a:t>
            </a:r>
            <a:r>
              <a:rPr lang="en-GB" b="1" dirty="0" err="1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krónum</a:t>
            </a:r>
            <a:endParaRPr lang="en-GB" b="1" dirty="0">
              <a:solidFill>
                <a:schemeClr val="tx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Lato" panose="020F0502020204030203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B6840F9-6332-DC3A-09AC-A4B0EB18BBC9}"/>
              </a:ext>
            </a:extLst>
          </p:cNvPr>
          <p:cNvCxnSpPr/>
          <p:nvPr/>
        </p:nvCxnSpPr>
        <p:spPr>
          <a:xfrm>
            <a:off x="3652930" y="1839394"/>
            <a:ext cx="0" cy="4503451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7B3248F-4E79-2CA1-1541-023386DAC8E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3652932" y="2005740"/>
            <a:ext cx="8234735" cy="4632038"/>
          </a:xfrm>
        </p:spPr>
      </p:pic>
    </p:spTree>
    <p:extLst>
      <p:ext uri="{BB962C8B-B14F-4D97-AF65-F5344CB8AC3E}">
        <p14:creationId xmlns:p14="http://schemas.microsoft.com/office/powerpoint/2010/main" val="158334772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5F427-2DC8-B783-D34C-4F2B731FB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53231" cy="1325563"/>
          </a:xfrm>
        </p:spPr>
        <p:txBody>
          <a:bodyPr anchor="ctr">
            <a:normAutofit/>
          </a:bodyPr>
          <a:lstStyle/>
          <a:p>
            <a:r>
              <a:rPr lang="en-GB" dirty="0" err="1"/>
              <a:t>Desember</a:t>
            </a:r>
            <a:r>
              <a:rPr lang="en-GB" dirty="0"/>
              <a:t>-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orlofsuppbætur</a:t>
            </a:r>
            <a:r>
              <a:rPr lang="en-GB" dirty="0"/>
              <a:t> </a:t>
            </a:r>
            <a:r>
              <a:rPr lang="en-GB" dirty="0" err="1"/>
              <a:t>hækka</a:t>
            </a:r>
            <a:endParaRPr lang="en-GB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4A33C9E-F936-663B-71B3-67D3735A016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824447" y="2289356"/>
          <a:ext cx="7907382" cy="3059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178696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5F427-2DC8-B783-D34C-4F2B731FB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53231" cy="1325563"/>
          </a:xfrm>
        </p:spPr>
        <p:txBody>
          <a:bodyPr anchor="ctr">
            <a:normAutofit/>
          </a:bodyPr>
          <a:lstStyle/>
          <a:p>
            <a:r>
              <a:rPr lang="en-GB" dirty="0" err="1"/>
              <a:t>Starfshópur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forsendunefnd</a:t>
            </a:r>
            <a:endParaRPr lang="en-GB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6E79C81-8F1F-7E1D-242C-36C0B52A650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9953231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064074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5F427-2DC8-B783-D34C-4F2B731FB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53231" cy="1325563"/>
          </a:xfrm>
        </p:spPr>
        <p:txBody>
          <a:bodyPr anchor="ctr">
            <a:normAutofit/>
          </a:bodyPr>
          <a:lstStyle/>
          <a:p>
            <a:r>
              <a:rPr lang="en-GB" dirty="0" err="1"/>
              <a:t>Verðlagseftirlit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0BB8C-E3C7-DB70-F0EC-F08DBF03A8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940507"/>
            <a:ext cx="6503697" cy="4125756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is-IS" sz="1800" dirty="0">
                <a:effectLst/>
              </a:rPr>
              <a:t>Opnuð verður sérstök vefsíða þar sem verð á um 80 nauðsynjavörum í helstu matvöruverslunum verður birt daglega. Markmiðið er að auka samkeppni og gefa almenningi færi á að fylgjast með þróun verðlags.</a:t>
            </a:r>
            <a:endParaRPr lang="en-GB" sz="1800" dirty="0">
              <a:effectLst/>
            </a:endParaRPr>
          </a:p>
          <a:p>
            <a:pPr>
              <a:spcAft>
                <a:spcPts val="800"/>
              </a:spcAft>
            </a:pPr>
            <a:r>
              <a:rPr lang="is-IS" sz="1800" dirty="0">
                <a:effectLst/>
              </a:rPr>
              <a:t>Efnt verður til átaks til að hvetja almenning að vera á verði gagnvart verðbreytingum og fólki </a:t>
            </a:r>
            <a:r>
              <a:rPr lang="is-IS" sz="1800">
                <a:effectLst/>
              </a:rPr>
              <a:t>gert </a:t>
            </a:r>
            <a:r>
              <a:rPr lang="is-IS" sz="1800"/>
              <a:t>mögulegt</a:t>
            </a:r>
            <a:r>
              <a:rPr lang="is-IS" sz="1800">
                <a:effectLst/>
              </a:rPr>
              <a:t> </a:t>
            </a:r>
            <a:r>
              <a:rPr lang="is-IS" sz="1800" dirty="0">
                <a:effectLst/>
              </a:rPr>
              <a:t>að koma með athugasemdir við verðbreytingar. </a:t>
            </a:r>
            <a:endParaRPr lang="en-GB" sz="1800" dirty="0">
              <a:effectLst/>
            </a:endParaRPr>
          </a:p>
          <a:p>
            <a:pPr>
              <a:spcAft>
                <a:spcPts val="800"/>
              </a:spcAft>
            </a:pPr>
            <a:r>
              <a:rPr lang="is-IS" sz="1800" dirty="0">
                <a:effectLst/>
              </a:rPr>
              <a:t>Viðskiptavinir bankanna eigi rétt á að fá viðskiptayfirlit yfir allan kostnað sem þeir hafa greitt, þar með talið þjónustugjöld og vaxtakostnað. Markmiðið er að auka samkeppni og gera almenningi kleyft að kalla eftir tilboðum í bankaviðskipti sín. </a:t>
            </a:r>
            <a:endParaRPr lang="en-GB" sz="1800" dirty="0">
              <a:effectLst/>
            </a:endParaRPr>
          </a:p>
          <a:p>
            <a:pPr>
              <a:spcAft>
                <a:spcPts val="800"/>
              </a:spcAft>
            </a:pPr>
            <a:endParaRPr lang="en-GB" sz="1800" dirty="0">
              <a:effectLst/>
            </a:endParaRPr>
          </a:p>
        </p:txBody>
      </p:sp>
      <p:pic>
        <p:nvPicPr>
          <p:cNvPr id="5" name="Picture 4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00CE5FFC-BF9F-C4EB-B61E-F171D61E3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9481" y="1027906"/>
            <a:ext cx="3501950" cy="5246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8474151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Lif_PPT_Master">
  <a:themeElements>
    <a:clrScheme name="LIV 1">
      <a:dk1>
        <a:srgbClr val="2C2F2D"/>
      </a:dk1>
      <a:lt1>
        <a:srgbClr val="FFFFFF"/>
      </a:lt1>
      <a:dk2>
        <a:srgbClr val="2C2F2D"/>
      </a:dk2>
      <a:lt2>
        <a:srgbClr val="E7E6E6"/>
      </a:lt2>
      <a:accent1>
        <a:srgbClr val="324F9C"/>
      </a:accent1>
      <a:accent2>
        <a:srgbClr val="3BA99E"/>
      </a:accent2>
      <a:accent3>
        <a:srgbClr val="353535"/>
      </a:accent3>
      <a:accent4>
        <a:srgbClr val="981662"/>
      </a:accent4>
      <a:accent5>
        <a:srgbClr val="D15C3B"/>
      </a:accent5>
      <a:accent6>
        <a:srgbClr val="CAC8BA"/>
      </a:accent6>
      <a:hlink>
        <a:srgbClr val="88DCD5"/>
      </a:hlink>
      <a:folHlink>
        <a:srgbClr val="94D38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N_Litir_NEW" id="{F9FDC4F4-D1F7-3C46-9BBE-8B149E81B4E0}" vid="{918B2A0A-E51D-2A4E-9903-008FC0C4753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53830</TotalTime>
  <Words>677</Words>
  <Application>Microsoft Office PowerPoint</Application>
  <PresentationFormat>Widescreen</PresentationFormat>
  <Paragraphs>119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Lato</vt:lpstr>
      <vt:lpstr>Myriad Pro</vt:lpstr>
      <vt:lpstr>Lif_PPT_Master</vt:lpstr>
      <vt:lpstr>Kynning á nýjum kjarasamningum</vt:lpstr>
      <vt:lpstr>Kjarasamningar 2022</vt:lpstr>
      <vt:lpstr>Markmið samninganna</vt:lpstr>
      <vt:lpstr>Launataxtar hækka um 36 – 52 þúsund</vt:lpstr>
      <vt:lpstr>Nýir launataxtar frá 1. nóvember 2022</vt:lpstr>
      <vt:lpstr>Almenn launahækkun frá 1. nóvember 2022</vt:lpstr>
      <vt:lpstr>Desember- og orlofsuppbætur hækka</vt:lpstr>
      <vt:lpstr>Starfshópur og forsendunefnd</vt:lpstr>
      <vt:lpstr>Verðlagseftirlit</vt:lpstr>
      <vt:lpstr>Verkefni næstu mánaða</vt:lpstr>
      <vt:lpstr>Aðkoma stjórnvalda</vt:lpstr>
      <vt:lpstr>Kosið um nýja kjarasamninga</vt:lpstr>
      <vt:lpstr>Takk fyrir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Harri Gylfason</dc:creator>
  <cp:lastModifiedBy>Sigmundur Halldórsson</cp:lastModifiedBy>
  <cp:revision>63</cp:revision>
  <dcterms:created xsi:type="dcterms:W3CDTF">2021-04-26T15:14:09Z</dcterms:created>
  <dcterms:modified xsi:type="dcterms:W3CDTF">2022-12-15T10:17:08Z</dcterms:modified>
</cp:coreProperties>
</file>